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439" r:id="rId2"/>
    <p:sldId id="975" r:id="rId3"/>
    <p:sldId id="952" r:id="rId4"/>
    <p:sldId id="954" r:id="rId5"/>
    <p:sldId id="926" r:id="rId6"/>
    <p:sldId id="966" r:id="rId7"/>
    <p:sldId id="968" r:id="rId8"/>
    <p:sldId id="969" r:id="rId9"/>
    <p:sldId id="960" r:id="rId10"/>
    <p:sldId id="950" r:id="rId11"/>
    <p:sldId id="951" r:id="rId12"/>
    <p:sldId id="967" r:id="rId13"/>
    <p:sldId id="970" r:id="rId14"/>
    <p:sldId id="948" r:id="rId15"/>
    <p:sldId id="882" r:id="rId16"/>
    <p:sldId id="873" r:id="rId17"/>
    <p:sldId id="878" r:id="rId18"/>
    <p:sldId id="919" r:id="rId19"/>
    <p:sldId id="977" r:id="rId20"/>
    <p:sldId id="935" r:id="rId21"/>
    <p:sldId id="936" r:id="rId22"/>
    <p:sldId id="942" r:id="rId23"/>
    <p:sldId id="978" r:id="rId24"/>
    <p:sldId id="976" r:id="rId25"/>
    <p:sldId id="943" r:id="rId26"/>
    <p:sldId id="944" r:id="rId27"/>
    <p:sldId id="945" r:id="rId28"/>
    <p:sldId id="946" r:id="rId29"/>
    <p:sldId id="971" r:id="rId30"/>
    <p:sldId id="973" r:id="rId3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5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Greaves (2)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  <a:srgbClr val="800000"/>
    <a:srgbClr val="0000CC"/>
    <a:srgbClr val="006600"/>
    <a:srgbClr val="0000FF"/>
    <a:srgbClr val="009900"/>
    <a:srgbClr val="009A46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2" autoAdjust="0"/>
    <p:restoredTop sz="87466" autoAdjust="0"/>
  </p:normalViewPr>
  <p:slideViewPr>
    <p:cSldViewPr snapToGrid="0">
      <p:cViewPr>
        <p:scale>
          <a:sx n="80" d="100"/>
          <a:sy n="80" d="100"/>
        </p:scale>
        <p:origin x="1224" y="108"/>
      </p:cViewPr>
      <p:guideLst>
        <p:guide orient="horz"/>
        <p:guide pos="5502"/>
      </p:guideLst>
    </p:cSldViewPr>
  </p:slideViewPr>
  <p:outlineViewPr>
    <p:cViewPr>
      <p:scale>
        <a:sx n="33" d="100"/>
        <a:sy n="33" d="100"/>
      </p:scale>
      <p:origin x="0" y="507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74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l" defTabSz="9673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726" y="0"/>
            <a:ext cx="3170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97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l" defTabSz="9673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726" y="9121797"/>
            <a:ext cx="3170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Times New Roman" pitchFamily="18" charset="0"/>
              </a:defRPr>
            </a:lvl1pPr>
          </a:lstStyle>
          <a:p>
            <a:fld id="{F1147665-F211-4926-9F73-45ABE3809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l" defTabSz="9673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726" y="0"/>
            <a:ext cx="3170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915" y="4560899"/>
            <a:ext cx="5363372" cy="43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l" defTabSz="9673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726" y="9121797"/>
            <a:ext cx="3170474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Times New Roman" pitchFamily="18" charset="0"/>
              </a:defRPr>
            </a:lvl1pPr>
          </a:lstStyle>
          <a:p>
            <a:fld id="{83FEBE26-A923-422B-86B6-2B2596796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4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rightbox.co.za/blooms_taxonomy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BE26-A923-422B-86B6-2B2596796D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9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I.e., the logic must be deftly nuanced (handle exceptions) and resiliently agile (handle change).     </a:t>
            </a:r>
          </a:p>
          <a:p>
            <a:r>
              <a:rPr lang="en-US" baseline="0" dirty="0" smtClean="0"/>
              <a:t>Another way to say:  handle exceptions and change, gracefully.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BE26-A923-422B-86B6-2B2596796D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88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BE26-A923-422B-86B6-2B2596796D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8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1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 smtClean="0"/>
              <a:t>Xquery</a:t>
            </a:r>
            <a:r>
              <a:rPr lang="en-US" sz="2400" baseline="0" dirty="0" smtClean="0"/>
              <a:t> (XML databases) is also LP.   Event-condition-action (ECA) rules are production-rule -</a:t>
            </a:r>
            <a:r>
              <a:rPr lang="en-US" sz="2400" baseline="0" dirty="0" err="1" smtClean="0"/>
              <a:t>ish</a:t>
            </a:r>
            <a:r>
              <a:rPr lang="en-US" sz="2400" baseline="0" dirty="0" smtClean="0"/>
              <a:t>.  </a:t>
            </a:r>
          </a:p>
          <a:p>
            <a:pPr marL="0" lvl="1" defTabSz="9666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 smtClean="0"/>
              <a:t>Wrt</a:t>
            </a:r>
            <a:r>
              <a:rPr lang="en-US" sz="2100" dirty="0" smtClean="0"/>
              <a:t> raising the abstraction level:  the higher-level (</a:t>
            </a:r>
            <a:r>
              <a:rPr lang="en-US" sz="2100" dirty="0" err="1" smtClean="0"/>
              <a:t>Rulelog</a:t>
            </a:r>
            <a:r>
              <a:rPr lang="en-US" sz="2100" dirty="0" smtClean="0"/>
              <a:t>) is good for KA, the lower-level (LP) is good for implementation. </a:t>
            </a:r>
          </a:p>
          <a:p>
            <a:pPr marL="0" lvl="1" defTabSz="9666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/>
              <a:t>BR adds fine-grain reactivity.   </a:t>
            </a:r>
          </a:p>
        </p:txBody>
      </p:sp>
    </p:spTree>
    <p:extLst>
      <p:ext uri="{BB962C8B-B14F-4D97-AF65-F5344CB8AC3E}">
        <p14:creationId xmlns:p14="http://schemas.microsoft.com/office/powerpoint/2010/main" val="6835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1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The semantic interchange is </a:t>
            </a:r>
            <a:r>
              <a:rPr lang="en-US" sz="2400" dirty="0" smtClean="0"/>
              <a:t>(in general) incomplete due</a:t>
            </a:r>
            <a:r>
              <a:rPr lang="en-US" sz="2400" baseline="0" dirty="0" smtClean="0"/>
              <a:t> to </a:t>
            </a:r>
            <a:r>
              <a:rPr lang="en-US" sz="2400" dirty="0" smtClean="0"/>
              <a:t>restraint and avoiding</a:t>
            </a:r>
            <a:r>
              <a:rPr lang="en-US" sz="2400" baseline="0" dirty="0" smtClean="0"/>
              <a:t> general reasoning-by-cases.    </a:t>
            </a:r>
            <a:endParaRPr lang="en-US" sz="2400" dirty="0" smtClean="0"/>
          </a:p>
          <a:p>
            <a:pPr marL="0" marR="0" lvl="1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K interchange with FOL</a:t>
            </a:r>
            <a:r>
              <a:rPr lang="en-US" sz="2400" baseline="0" dirty="0" smtClean="0"/>
              <a:t> is sound despite non-</a:t>
            </a:r>
            <a:r>
              <a:rPr lang="en-US" sz="2400" baseline="0" dirty="0" err="1" smtClean="0"/>
              <a:t>monotonicity</a:t>
            </a:r>
            <a:r>
              <a:rPr lang="en-US" sz="2400" baseline="0" dirty="0" smtClean="0"/>
              <a:t>.</a:t>
            </a:r>
          </a:p>
          <a:p>
            <a:pPr marL="0" marR="0" lvl="1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 smtClean="0"/>
              <a:t>Other lesser expressive features:</a:t>
            </a:r>
            <a:r>
              <a:rPr lang="en-US" sz="2100" baseline="0" dirty="0" smtClean="0"/>
              <a:t>  a</a:t>
            </a:r>
            <a:r>
              <a:rPr lang="en-US" sz="2400" dirty="0" smtClean="0"/>
              <a:t>ggregation (SQL -</a:t>
            </a:r>
            <a:r>
              <a:rPr lang="en-US" sz="2400" dirty="0" err="1" smtClean="0"/>
              <a:t>ish</a:t>
            </a:r>
            <a:r>
              <a:rPr lang="en-US" sz="2400" dirty="0" smtClean="0"/>
              <a:t>); external queries, actions, events (reactivity); frame syntax.  </a:t>
            </a:r>
          </a:p>
          <a:p>
            <a:pPr marL="0" lvl="1" defTabSz="9666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/>
              <a:t>Combines several deep discoveries.</a:t>
            </a:r>
          </a:p>
          <a:p>
            <a:pPr marL="0" lvl="1" defTabSz="9666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/>
              <a:t>Restraint generalizes well-</a:t>
            </a:r>
            <a:r>
              <a:rPr lang="en-US" sz="2100" dirty="0" err="1" smtClean="0"/>
              <a:t>foundedness</a:t>
            </a:r>
            <a:r>
              <a:rPr lang="en-US" sz="2100" dirty="0" smtClean="0"/>
              <a:t> in LP.   </a:t>
            </a:r>
          </a:p>
          <a:p>
            <a:pPr marL="0" lvl="1" defTabSz="9666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 smtClean="0"/>
              <a:t>Hidlog</a:t>
            </a:r>
            <a:r>
              <a:rPr lang="en-US" sz="2100" dirty="0" smtClean="0"/>
              <a:t> = </a:t>
            </a:r>
            <a:r>
              <a:rPr lang="en-US" sz="2100" dirty="0" err="1" smtClean="0"/>
              <a:t>hilog</a:t>
            </a:r>
            <a:r>
              <a:rPr lang="en-US" sz="2100" dirty="0" smtClean="0"/>
              <a:t> + rule id’s.  </a:t>
            </a:r>
          </a:p>
          <a:p>
            <a:pPr marL="0" lvl="1" defTabSz="9666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/>
              <a:t>“</a:t>
            </a:r>
            <a:r>
              <a:rPr lang="en-US" sz="2100" dirty="0" err="1" smtClean="0"/>
              <a:t>Hidlog</a:t>
            </a:r>
            <a:r>
              <a:rPr lang="en-US" sz="2100" dirty="0" smtClean="0"/>
              <a:t>” is pronounced “high-</a:t>
            </a:r>
            <a:r>
              <a:rPr lang="en-US" sz="2100" dirty="0" err="1" smtClean="0"/>
              <a:t>dee</a:t>
            </a:r>
            <a:r>
              <a:rPr lang="en-US" sz="2100" dirty="0" smtClean="0"/>
              <a:t>-log”.    ISO</a:t>
            </a:r>
            <a:r>
              <a:rPr lang="en-US" sz="2100" baseline="0" dirty="0" smtClean="0"/>
              <a:t> Common Logic and SBVR employ </a:t>
            </a:r>
            <a:r>
              <a:rPr lang="en-US" sz="2100" baseline="0" dirty="0" err="1" smtClean="0"/>
              <a:t>hilog</a:t>
            </a:r>
            <a:r>
              <a:rPr lang="en-US" sz="2100" baseline="0" dirty="0" smtClean="0"/>
              <a:t>.  </a:t>
            </a:r>
          </a:p>
          <a:p>
            <a:pPr marL="0" lvl="1" defTabSz="9666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aseline="0" dirty="0" smtClean="0"/>
              <a:t>External queries, actions, and events:  cf. </a:t>
            </a:r>
            <a:r>
              <a:rPr lang="en-US" sz="2100" baseline="0" dirty="0" err="1" smtClean="0"/>
              <a:t>reactiveness</a:t>
            </a:r>
            <a:r>
              <a:rPr lang="en-US" sz="2100" baseline="0" dirty="0" smtClean="0"/>
              <a:t>  in BR.  Frame syntax is “object-oriented” and is cf. F-Logic.  </a:t>
            </a:r>
          </a:p>
          <a:p>
            <a:pPr marL="0" lvl="1" defTabSz="9666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aseline="0" dirty="0" smtClean="0"/>
              <a:t>Tabling is a family of LP </a:t>
            </a:r>
            <a:r>
              <a:rPr lang="en-US" sz="2100" baseline="0" dirty="0" err="1" smtClean="0"/>
              <a:t>inferencing</a:t>
            </a:r>
            <a:r>
              <a:rPr lang="en-US" sz="2100" baseline="0" dirty="0" smtClean="0"/>
              <a:t> techniques.  Termination is ensured by the tabling techniques (together with restraint).   </a:t>
            </a:r>
          </a:p>
          <a:p>
            <a:pPr marL="0" lvl="1" defTabSz="9666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aseline="0" dirty="0" smtClean="0"/>
              <a:t>Meta-rules can help extract justifications from the </a:t>
            </a:r>
            <a:r>
              <a:rPr lang="en-US" sz="2100" baseline="0" dirty="0" err="1" smtClean="0"/>
              <a:t>reasoner</a:t>
            </a:r>
            <a:r>
              <a:rPr lang="en-US" sz="2100" baseline="0" dirty="0" smtClean="0"/>
              <a:t>.  </a:t>
            </a:r>
          </a:p>
          <a:p>
            <a:r>
              <a:rPr lang="en-US" dirty="0" smtClean="0"/>
              <a:t>Implementation</a:t>
            </a:r>
            <a:r>
              <a:rPr lang="en-US" baseline="0" dirty="0" smtClean="0"/>
              <a:t> also includes some Java, esp. for UI.  </a:t>
            </a:r>
          </a:p>
          <a:p>
            <a:r>
              <a:rPr lang="en-US" baseline="0" dirty="0" smtClean="0"/>
              <a:t>CL = ISO Common Logic.  SBVR uses CL.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454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9713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l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61898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67175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936651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Also a direction:</a:t>
            </a:r>
            <a:r>
              <a:rPr lang="en-US" b="0" baseline="0" dirty="0" smtClean="0"/>
              <a:t>  </a:t>
            </a:r>
            <a:r>
              <a:rPr lang="en-US" b="0" baseline="0" dirty="0" err="1" smtClean="0"/>
              <a:t>Textic</a:t>
            </a:r>
            <a:r>
              <a:rPr lang="en-US" b="0" baseline="0" dirty="0" smtClean="0"/>
              <a:t>:  interweave textual syntax and logical syntax.  </a:t>
            </a:r>
            <a:endParaRPr lang="en-US" b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65650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20765-5A85-4A38-B2C2-F96F7341DE02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899"/>
            <a:ext cx="5852160" cy="4319555"/>
          </a:xfrm>
        </p:spPr>
        <p:txBody>
          <a:bodyPr/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6227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E.g.,</a:t>
            </a:r>
            <a:r>
              <a:rPr lang="en-US" baseline="0" dirty="0" smtClean="0"/>
              <a:t> see http://blogs.plos.org/retort/2011/02/14/how-ibm%E2%80%99s-watson-computer-will-excel-at-jeopardy/, which links to IBM Watson FAQs.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BE26-A923-422B-86B6-2B2596796D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82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20765-5A85-4A38-B2C2-F96F7341DE02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899"/>
            <a:ext cx="5852160" cy="4319555"/>
          </a:xfrm>
        </p:spPr>
        <p:txBody>
          <a:bodyPr/>
          <a:lstStyle/>
          <a:p>
            <a:r>
              <a:rPr lang="en-US" sz="1700" dirty="0" err="1" smtClean="0"/>
              <a:t>Rulelog</a:t>
            </a:r>
            <a:r>
              <a:rPr lang="en-US" sz="1700" baseline="0" dirty="0" smtClean="0"/>
              <a:t> more </a:t>
            </a:r>
            <a:r>
              <a:rPr lang="en-US" sz="1700" dirty="0" smtClean="0"/>
              <a:t>details:  incremental tabling, abstract justification graph, reasoning trace analysis. 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30867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20765-5A85-4A38-B2C2-F96F7341DE02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899"/>
            <a:ext cx="5852160" cy="4319555"/>
          </a:xfrm>
        </p:spPr>
        <p:txBody>
          <a:bodyPr/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18332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="0" dirty="0" smtClean="0"/>
              <a:t>Also a direction:</a:t>
            </a:r>
            <a:r>
              <a:rPr lang="en-US" b="0" baseline="0" dirty="0" smtClean="0"/>
              <a:t>  </a:t>
            </a:r>
            <a:r>
              <a:rPr lang="en-US" b="0" baseline="0" dirty="0" err="1" smtClean="0"/>
              <a:t>Textic</a:t>
            </a:r>
            <a:r>
              <a:rPr lang="en-US" b="0" baseline="0" dirty="0" smtClean="0"/>
              <a:t>:  interweave textual syntax and logical syntax.  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760875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657350" lvl="4" indent="-342900" algn="l">
              <a:lnSpc>
                <a:spcPct val="90000"/>
              </a:lnSpc>
              <a:buFont typeface="Arial" pitchFamily="34" charset="0"/>
              <a:buNone/>
            </a:pPr>
            <a:endParaRPr lang="en-US" sz="1800" dirty="0" smtClean="0">
              <a:sym typeface="Wingdings" pitchFamily="2" charset="2"/>
            </a:endParaRPr>
          </a:p>
          <a:p>
            <a:pPr algn="l" defTabSz="9666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/>
          </a:p>
          <a:p>
            <a:pPr algn="l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19080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91262-AC3F-4858-AB54-65ED161AA41F}" type="slidenum">
              <a:rPr lang="en-US"/>
              <a:pPr/>
              <a:t>30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899"/>
            <a:ext cx="5852160" cy="4319555"/>
          </a:xfrm>
        </p:spPr>
        <p:txBody>
          <a:bodyPr/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2054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914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correct parse was ranked 53</a:t>
            </a:r>
            <a:r>
              <a:rPr lang="en-US" baseline="30000" dirty="0" smtClean="0"/>
              <a:t>rd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In the disambiguation UI panel:   “channel” and “passage” are nouns that are being used as modifiers, so their quantification is moot.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BE26-A923-422B-86B6-2B2596796D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2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presumption</a:t>
            </a:r>
            <a:r>
              <a:rPr lang="en-US" baseline="0" dirty="0" smtClean="0"/>
              <a:t> part of the hypothetical query:  i.e., that a passage way is provided by a channel protein.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inferencing</a:t>
            </a:r>
            <a:r>
              <a:rPr lang="en-US" baseline="0" dirty="0" smtClean="0"/>
              <a:t>:  the presumption is asserted, then the narrow query – i.e., hydrophilic or </a:t>
            </a:r>
            <a:r>
              <a:rPr lang="en-US" baseline="0" dirty="0" err="1" smtClean="0"/>
              <a:t>hydrophic</a:t>
            </a:r>
            <a:r>
              <a:rPr lang="en-US" baseline="0" dirty="0" smtClean="0"/>
              <a:t> – is executed, then the presumption is unasserted.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BE26-A923-422B-86B6-2B2596796D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above was from before the KA experiment:</a:t>
            </a:r>
            <a:r>
              <a:rPr lang="en-US" baseline="0" dirty="0" smtClean="0"/>
              <a:t>  textual entailment reasoning that motivated the TL KA experiment.</a:t>
            </a:r>
          </a:p>
          <a:p>
            <a:r>
              <a:rPr lang="en-US" baseline="0" dirty="0" smtClean="0"/>
              <a:t>We will be getting back to this (text generation, e.g., for explanation), in future.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BE26-A923-422B-86B6-2B2596796D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9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http://www.mybrightbox.co.za/blooms_taxonomy.jpg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6 point scale, objective is to go</a:t>
            </a:r>
            <a:r>
              <a:rPr lang="en-US" baseline="0" dirty="0" smtClean="0">
                <a:solidFill>
                  <a:schemeClr val="tx1"/>
                </a:solidFill>
              </a:rPr>
              <a:t> up the stack.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Google is basically at the bottom, Watson is near the bottom.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We are aiming for near the middle.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BE26-A923-422B-86B6-2B2596796D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8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formula is complicated looking.  </a:t>
            </a:r>
          </a:p>
          <a:p>
            <a:r>
              <a:rPr lang="en-US" baseline="0" dirty="0" smtClean="0"/>
              <a:t>Who would want to write that?  And who could write it reliably and quickly?  </a:t>
            </a:r>
          </a:p>
          <a:p>
            <a:r>
              <a:rPr lang="en-US" baseline="0" dirty="0" smtClean="0"/>
              <a:t>Not even highly trained KE’s.  </a:t>
            </a:r>
          </a:p>
          <a:p>
            <a:r>
              <a:rPr lang="en-US" baseline="0" dirty="0" smtClean="0"/>
              <a:t>The software is competent, makes it easy for ordinary KE’s, and is faster and more reliable for everybody.  </a:t>
            </a:r>
          </a:p>
          <a:p>
            <a:r>
              <a:rPr lang="en-US" baseline="0" dirty="0" smtClean="0"/>
              <a:t>And the resulting logic is more efficient at run-time, due to automatic optimizations.</a:t>
            </a:r>
          </a:p>
          <a:p>
            <a:r>
              <a:rPr lang="en-US" baseline="0" dirty="0" smtClean="0"/>
              <a:t>E.g., here:  the conflation of “hypotonic” with “environment” avoids a join, ensures </a:t>
            </a:r>
            <a:r>
              <a:rPr lang="en-US" baseline="0" dirty="0" err="1" smtClean="0"/>
              <a:t>subgoals</a:t>
            </a:r>
            <a:r>
              <a:rPr lang="en-US" baseline="0" dirty="0" smtClean="0"/>
              <a:t> are sufficiently bound, and reduces word-sense ambiguity (in “environment”).</a:t>
            </a:r>
          </a:p>
          <a:p>
            <a:r>
              <a:rPr lang="en-US" baseline="0" dirty="0" smtClean="0"/>
              <a:t>Plus it constructs a new term in the logical ontology.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BE26-A923-422B-86B6-2B2596796D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7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9FA7-9326-4F35-9AB3-C8AB585E795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200" dirty="0" smtClean="0"/>
              <a:t>The</a:t>
            </a:r>
            <a:r>
              <a:rPr lang="en-US" sz="1200" baseline="0" dirty="0" smtClean="0"/>
              <a:t> blue elements are novel. 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“Gettysburg” principle:  “logic for the text, of the text, by the text”. </a:t>
            </a:r>
          </a:p>
          <a:p>
            <a:endParaRPr lang="en-US" sz="1200" b="0" dirty="0" smtClean="0"/>
          </a:p>
          <a:p>
            <a:r>
              <a:rPr lang="en-US" sz="1200" dirty="0" smtClean="0"/>
              <a:t>Also </a:t>
            </a:r>
            <a:r>
              <a:rPr lang="en-US" sz="1200" dirty="0" err="1" smtClean="0"/>
              <a:t>wrt</a:t>
            </a:r>
            <a:r>
              <a:rPr lang="en-US" sz="1200" dirty="0" smtClean="0"/>
              <a:t> initial straightforward:</a:t>
            </a:r>
            <a:r>
              <a:rPr lang="en-US" sz="1200" baseline="0" dirty="0" smtClean="0"/>
              <a:t>  nominal </a:t>
            </a:r>
            <a:r>
              <a:rPr lang="en-US" sz="1200" baseline="0" dirty="0" err="1" smtClean="0"/>
              <a:t>coreference</a:t>
            </a:r>
            <a:r>
              <a:rPr lang="en-US" sz="1200" baseline="0" dirty="0" smtClean="0"/>
              <a:t> is intra-sentential for now.    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5555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96" y="1405758"/>
            <a:ext cx="8289925" cy="4419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20717" y="6117020"/>
            <a:ext cx="11876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31420" y="5870030"/>
            <a:ext cx="11876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688" y="33338"/>
            <a:ext cx="80740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7038" y="1447800"/>
            <a:ext cx="8289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5" name="Text Box 7"/>
          <p:cNvSpPr txBox="1">
            <a:spLocks noChangeArrowheads="1"/>
          </p:cNvSpPr>
          <p:nvPr userDrawn="1"/>
        </p:nvSpPr>
        <p:spPr bwMode="auto">
          <a:xfrm>
            <a:off x="8770938" y="6570663"/>
            <a:ext cx="3619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fld id="{2A3BB896-6ECA-4EBC-985D-C7814A5B2B6E}" type="slidenum">
              <a:rPr lang="en-US" sz="1200">
                <a:latin typeface="Akzidenz Grotesk BE" pitchFamily="34" charset="0"/>
              </a:rPr>
              <a:pPr algn="l"/>
              <a:t>‹#›</a:t>
            </a:fld>
            <a:endParaRPr lang="en-US" sz="1200">
              <a:latin typeface="Akzidenz Grotesk B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advClick="0"/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233363" indent="-23336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682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914400" indent="-1682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03325" indent="-12065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539875" indent="-1682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97075" indent="-1682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454275" indent="-1682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911475" indent="-1682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368675" indent="-1682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haleyai.com" TargetMode="External"/><Relationship Id="rId2" Type="http://schemas.openxmlformats.org/officeDocument/2006/relationships/hyperlink" Target="http://www.mit.edu/~bgrosof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emtechbizsf2013.semanticweb.com/" TargetMode="External"/><Relationship Id="rId4" Type="http://schemas.openxmlformats.org/officeDocument/2006/relationships/hyperlink" Target="http://www.vulcan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halo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285525" y="731630"/>
            <a:ext cx="8443282" cy="33855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0966" y="207845"/>
            <a:ext cx="7772400" cy="180390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Acquiring Rich Knowledge from Text</a:t>
            </a:r>
            <a:r>
              <a:rPr lang="en-US" sz="3200" baseline="30000" dirty="0" smtClean="0">
                <a:solidFill>
                  <a:schemeClr val="tx1"/>
                </a:solidFill>
              </a:rPr>
              <a:t>†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729" y="1714834"/>
            <a:ext cx="7000875" cy="3071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660066"/>
                </a:solidFill>
              </a:rPr>
              <a:t>Benjamin </a:t>
            </a:r>
            <a:r>
              <a:rPr lang="en-US" dirty="0" err="1" smtClean="0">
                <a:solidFill>
                  <a:srgbClr val="660066"/>
                </a:solidFill>
              </a:rPr>
              <a:t>Grosof</a:t>
            </a:r>
            <a:r>
              <a:rPr lang="en-US" dirty="0" smtClean="0"/>
              <a:t>*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660066"/>
                </a:solidFill>
              </a:rPr>
              <a:t> Paul Haley</a:t>
            </a:r>
            <a:r>
              <a:rPr lang="en-US" dirty="0" smtClean="0"/>
              <a:t>**</a:t>
            </a:r>
            <a:r>
              <a:rPr lang="en-US" dirty="0" smtClean="0">
                <a:solidFill>
                  <a:srgbClr val="660066"/>
                </a:solidFill>
              </a:rPr>
              <a:t/>
            </a:r>
            <a:br>
              <a:rPr lang="en-US" dirty="0" smtClean="0">
                <a:solidFill>
                  <a:srgbClr val="660066"/>
                </a:solidFill>
              </a:rPr>
            </a:br>
            <a:endParaRPr lang="en-US" sz="2400" dirty="0" smtClean="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</a:pPr>
            <a:endParaRPr lang="en-US" sz="1000" dirty="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June 3, 2013</a:t>
            </a:r>
            <a:r>
              <a:rPr lang="en-US" sz="1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Semantic Technology &amp; Business Conference</a:t>
            </a:r>
            <a:r>
              <a:rPr lang="en-US" sz="2000" baseline="30000" dirty="0" smtClean="0"/>
              <a:t>‡</a:t>
            </a:r>
          </a:p>
          <a:p>
            <a:pPr>
              <a:lnSpc>
                <a:spcPct val="90000"/>
              </a:lnSpc>
            </a:pPr>
            <a:r>
              <a:rPr lang="en-US" sz="2000" baseline="30000" dirty="0" smtClean="0"/>
              <a:t>San Francisco, CA, USA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050" dirty="0" smtClean="0"/>
              <a:t> </a:t>
            </a:r>
            <a:endParaRPr lang="en-US" sz="600" dirty="0" smtClean="0"/>
          </a:p>
          <a:p>
            <a:pPr>
              <a:lnSpc>
                <a:spcPct val="90000"/>
              </a:lnSpc>
            </a:pPr>
            <a:r>
              <a:rPr lang="en-US" sz="1400" dirty="0" smtClean="0"/>
              <a:t>* Benjamin </a:t>
            </a:r>
            <a:r>
              <a:rPr lang="en-US" sz="1400" dirty="0" err="1" smtClean="0"/>
              <a:t>Grosof</a:t>
            </a:r>
            <a:r>
              <a:rPr lang="en-US" sz="1400" dirty="0" smtClean="0"/>
              <a:t> &amp; Associates, LLC, </a:t>
            </a:r>
            <a:r>
              <a:rPr lang="en-US" sz="1400" dirty="0" smtClean="0">
                <a:hlinkClick r:id="rId2"/>
              </a:rPr>
              <a:t>www.mit.edu/~bgrosof/</a:t>
            </a:r>
            <a:r>
              <a:rPr lang="en-US" sz="1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** Automata, Inc., </a:t>
            </a:r>
            <a:r>
              <a:rPr lang="en-US" sz="1400" dirty="0" smtClean="0">
                <a:hlinkClick r:id="rId3"/>
              </a:rPr>
              <a:t>paul@haleyai.com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1800" baseline="30000" dirty="0" smtClean="0"/>
              <a:t>† </a:t>
            </a:r>
            <a:r>
              <a:rPr lang="en-US" sz="1400" dirty="0" smtClean="0"/>
              <a:t>Work partly supported by Vulcan, Inc., </a:t>
            </a:r>
            <a:r>
              <a:rPr lang="en-US" sz="1400" dirty="0" smtClean="0">
                <a:hlinkClick r:id="rId4"/>
              </a:rPr>
              <a:t>http://www.vulcan.com</a:t>
            </a: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baseline="30000" dirty="0" smtClean="0"/>
              <a:t>‡</a:t>
            </a:r>
            <a:r>
              <a:rPr lang="en-US" sz="1800" dirty="0" smtClean="0"/>
              <a:t> </a:t>
            </a:r>
            <a:r>
              <a:rPr lang="en-US" sz="1400" dirty="0" err="1" smtClean="0"/>
              <a:t>SemTechBiz</a:t>
            </a:r>
            <a:r>
              <a:rPr lang="en-US" sz="1400" dirty="0" smtClean="0"/>
              <a:t> SF, </a:t>
            </a:r>
            <a:r>
              <a:rPr lang="en-US" sz="1400" dirty="0" smtClean="0">
                <a:hlinkClick r:id="rId5"/>
              </a:rPr>
              <a:t>http://semtechbizsf2013.semanticweb.com/</a:t>
            </a:r>
            <a:r>
              <a:rPr lang="en-US" sz="1800" dirty="0" smtClean="0"/>
              <a:t> 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9634" y="6074229"/>
            <a:ext cx="107115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728857" y="5853425"/>
            <a:ext cx="107115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  <p:sp>
        <p:nvSpPr>
          <p:cNvPr id="8" name="Footer Placeholder 4"/>
          <p:cNvSpPr txBox="1">
            <a:spLocks noGrp="1"/>
          </p:cNvSpPr>
          <p:nvPr/>
        </p:nvSpPr>
        <p:spPr bwMode="auto">
          <a:xfrm>
            <a:off x="1869205" y="6324600"/>
            <a:ext cx="52792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© Copyright 2013 by Benjamin Grosof &amp; Associates, LLC, and Automata, Inc.  All Rights Reserved.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176798" y="6329652"/>
            <a:ext cx="102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fld id="{8B373AD5-2767-4DD9-8586-2A8DB7A45711}" type="datetime1">
              <a:rPr lang="en-US" sz="1200">
                <a:solidFill>
                  <a:srgbClr val="000000"/>
                </a:solidFill>
                <a:latin typeface="Arial" charset="0"/>
              </a:rPr>
              <a:pPr eaLnBrk="0" hangingPunct="0"/>
              <a:t>6/11/2013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GB" dirty="0"/>
              <a:t>Are the passage ways provided by channel proteins hydrophilic or hydrophobic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06" y="2522225"/>
            <a:ext cx="8426285" cy="3068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6629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 “Hydrophilic”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Hypothetical query uses “presumption” below</a:t>
            </a:r>
          </a:p>
          <a:p>
            <a:r>
              <a:rPr lang="en-US" dirty="0" smtClean="0"/>
              <a:t>Presumption yields tuples with skolems</a:t>
            </a:r>
          </a:p>
          <a:p>
            <a:r>
              <a:rPr lang="en-US" dirty="0" smtClean="0"/>
              <a:t>The answer is on the last line below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75" y="3323820"/>
            <a:ext cx="9039925" cy="284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1492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68" y="0"/>
            <a:ext cx="8074025" cy="900112"/>
          </a:xfrm>
        </p:spPr>
        <p:txBody>
          <a:bodyPr>
            <a:normAutofit/>
          </a:bodyPr>
          <a:lstStyle/>
          <a:p>
            <a:r>
              <a:rPr lang="en-US" dirty="0" smtClean="0"/>
              <a:t>Logic to text </a:t>
            </a:r>
            <a:r>
              <a:rPr lang="en-US" sz="1800" dirty="0" smtClean="0"/>
              <a:t>(not focal in KA experiment)</a:t>
            </a:r>
            <a:endParaRPr lang="en-US" sz="2400" dirty="0"/>
          </a:p>
        </p:txBody>
      </p:sp>
      <p:pic>
        <p:nvPicPr>
          <p:cNvPr id="94210" name="Picture 2" descr="http://silk.bbn.com/images/a/ac/SeparationOfChromatid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5439"/>
            <a:ext cx="10358844" cy="345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2644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systemsandus.files.wordpress.com/2012/07/systems-and-blooms-taxonom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r="24159"/>
          <a:stretch/>
        </p:blipFill>
        <p:spPr bwMode="auto">
          <a:xfrm>
            <a:off x="0" y="-1"/>
            <a:ext cx="9144000" cy="637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811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Bloom level 4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If a Paramecium swims from a hypotonic environment to an isotonic environment, will its contractile vacuole become more active?</a:t>
            </a:r>
            <a:br>
              <a:rPr lang="en-GB" dirty="0" smtClean="0"/>
            </a:br>
            <a:endParaRPr lang="en-GB" dirty="0" smtClean="0"/>
          </a:p>
          <a:p>
            <a:pPr marL="57150" indent="0">
              <a:buNone/>
            </a:pPr>
            <a:r>
              <a:rPr lang="en-US" sz="2000" dirty="0" smtClean="0"/>
              <a:t>∀</a:t>
            </a:r>
            <a:r>
              <a:rPr lang="en-US" sz="2000" dirty="0"/>
              <a:t>(?x9)paramecium(?x9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⇒∃</a:t>
            </a:r>
            <a:r>
              <a:rPr lang="en-US" sz="2000" dirty="0"/>
              <a:t>(?x13)(hypotonic(environment)(?x13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∧∃</a:t>
            </a:r>
            <a:r>
              <a:rPr lang="en-US" sz="2000" dirty="0"/>
              <a:t>(?x21)(isotonic(environment)(?x21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∧∀₁</a:t>
            </a:r>
            <a:r>
              <a:rPr lang="en-US" sz="2000" dirty="0"/>
              <a:t>(?x31)contractile(vacuole)(of(?x9))(?x31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⇒</a:t>
            </a:r>
            <a:r>
              <a:rPr lang="en-US" sz="2000" dirty="0"/>
              <a:t>if(then</a:t>
            </a:r>
            <a:r>
              <a:rPr lang="en-US" sz="2000" dirty="0" smtClean="0"/>
              <a:t>)(become(?</a:t>
            </a:r>
            <a:r>
              <a:rPr lang="en-US" sz="2000" dirty="0"/>
              <a:t>x31,more(active)(?x31</a:t>
            </a:r>
            <a:r>
              <a:rPr lang="en-US" sz="2000" dirty="0" smtClean="0"/>
              <a:t>)),swim(from</a:t>
            </a:r>
            <a:r>
              <a:rPr lang="en-US" sz="2000" dirty="0"/>
              <a:t>(?x13))(to(?x21))(?x9</a:t>
            </a:r>
            <a:r>
              <a:rPr lang="en-US" sz="2000" dirty="0" smtClean="0"/>
              <a:t>))))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The above formula is translated into a hypothetical query, which answers “No”. 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278376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1472"/>
            <a:ext cx="8458200" cy="60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3600" b="1" i="0" dirty="0" smtClean="0"/>
              <a:t>Textual Logic Approach: </a:t>
            </a:r>
            <a:r>
              <a:rPr lang="en-US" altLang="en-US" dirty="0" smtClean="0"/>
              <a:t> Overview</a:t>
            </a:r>
            <a:r>
              <a:rPr lang="en-US" altLang="en-US" sz="3600" b="1" i="0" dirty="0" smtClean="0"/>
              <a:t> </a:t>
            </a:r>
            <a:endParaRPr lang="en-US" altLang="en-US" sz="1400" b="1" i="0" dirty="0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852928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u="sng" dirty="0" smtClean="0">
                <a:solidFill>
                  <a:srgbClr val="006600"/>
                </a:solidFill>
              </a:rPr>
              <a:t>Logic-based</a:t>
            </a:r>
            <a:r>
              <a:rPr lang="en-US" sz="2400" b="1" dirty="0" smtClean="0"/>
              <a:t> text interpretation &amp; generation, for KA &amp; QA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Map text to logic (“text interpretation”):  for K and Q’s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Map logic to text (“text generation”):  for viewing K, esp. for justifications of answers (A’s)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Map based on logic  </a:t>
            </a:r>
          </a:p>
          <a:p>
            <a:pPr marL="1200150" lvl="3" indent="-342900">
              <a:lnSpc>
                <a:spcPct val="90000"/>
              </a:lnSpc>
            </a:pPr>
            <a:endParaRPr lang="en-US" sz="200" dirty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Textual </a:t>
            </a:r>
            <a:r>
              <a:rPr lang="en-US" sz="2400" b="1" dirty="0">
                <a:solidFill>
                  <a:srgbClr val="0000FF"/>
                </a:solidFill>
              </a:rPr>
              <a:t>terminology</a:t>
            </a:r>
            <a:r>
              <a:rPr lang="en-US" sz="2400" b="1" dirty="0"/>
              <a:t> – phrasal style of 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 words/word-senses directly as logical constants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Natural composition:    textual phrase    </a:t>
            </a:r>
            <a:r>
              <a:rPr lang="en-US" sz="2000" dirty="0">
                <a:sym typeface="Symbol"/>
              </a:rPr>
              <a:t></a:t>
            </a:r>
            <a:r>
              <a:rPr lang="en-US" sz="2000" dirty="0"/>
              <a:t>    logical term </a:t>
            </a:r>
          </a:p>
          <a:p>
            <a:pPr lvl="4">
              <a:lnSpc>
                <a:spcPct val="90000"/>
              </a:lnSpc>
            </a:pPr>
            <a:endParaRPr lang="en-US" sz="2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Interactive logical disambiguation technique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Treats:  parse, quantifier type/scope, co-reference, word sense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Leverages lexical ontology – large-vocabulary, broad-coverage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Initial restriction to stand-alone sentences – “straightforward” text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Minimize ellipsis, rhetoric, metaphor, etc.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Implemented in Automata Linguist</a:t>
            </a:r>
            <a:r>
              <a:rPr lang="en-US" sz="2000" dirty="0" smtClean="0">
                <a:sym typeface="Symbol"/>
              </a:rPr>
              <a:t></a:t>
            </a:r>
            <a:endParaRPr lang="en-US" sz="2000" dirty="0" smtClean="0"/>
          </a:p>
          <a:p>
            <a:pPr lvl="8">
              <a:lnSpc>
                <a:spcPct val="90000"/>
              </a:lnSpc>
            </a:pPr>
            <a:endParaRPr lang="en-US" sz="2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Leverage defeasibility of the logic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For rich logical K:  handle exceptions and change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Incl. for NLP itself:  “The thing about NL is that there’s a gazillion special cases” [Peter Clark]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marL="3486150" lvl="8" indent="-342900">
              <a:lnSpc>
                <a:spcPct val="9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77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102494"/>
            <a:ext cx="8850312" cy="900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Requirements on the logical KRR</a:t>
            </a:r>
            <a:br>
              <a:rPr lang="en-US" dirty="0" smtClean="0"/>
            </a:br>
            <a:r>
              <a:rPr lang="en-US" sz="2400" dirty="0" smtClean="0"/>
              <a:t>for KA of Rich Logical 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96" y="1383128"/>
            <a:ext cx="8759003" cy="45335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The logic must be expressively rich – higher order logic formulas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 target for the text interpretation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The logic must handle </a:t>
            </a:r>
            <a:r>
              <a:rPr lang="en-US" b="1" u="sng" dirty="0" smtClean="0">
                <a:solidFill>
                  <a:srgbClr val="006600"/>
                </a:solidFill>
              </a:rPr>
              <a:t>exceptions</a:t>
            </a:r>
            <a:r>
              <a:rPr lang="en-US" b="1" dirty="0" smtClean="0"/>
              <a:t> and </a:t>
            </a:r>
            <a:r>
              <a:rPr lang="en-US" b="1" u="sng" dirty="0" smtClean="0">
                <a:solidFill>
                  <a:srgbClr val="006600"/>
                </a:solidFill>
              </a:rPr>
              <a:t>change</a:t>
            </a:r>
            <a:r>
              <a:rPr lang="en-US" b="1" dirty="0" smtClean="0"/>
              <a:t>, gracefully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Must be </a:t>
            </a:r>
            <a:r>
              <a:rPr lang="en-US" b="1" u="sng" dirty="0" smtClean="0">
                <a:solidFill>
                  <a:srgbClr val="006600"/>
                </a:solidFill>
              </a:rPr>
              <a:t>defeasible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= K can have exceptions, i.e., be “defeated”, e.g., by higher-priority K</a:t>
            </a:r>
          </a:p>
          <a:p>
            <a:pPr lvl="8">
              <a:lnSpc>
                <a:spcPct val="90000"/>
              </a:lnSpc>
              <a:buNone/>
            </a:pPr>
            <a:r>
              <a:rPr lang="en-US" sz="1000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empirical character of 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evolution and combination of KB’s.  I.e., for </a:t>
            </a:r>
            <a:r>
              <a:rPr lang="en-US" b="1" u="sng" dirty="0" smtClean="0">
                <a:solidFill>
                  <a:srgbClr val="006600"/>
                </a:solidFill>
              </a:rPr>
              <a:t>social scalability</a:t>
            </a:r>
            <a:r>
              <a:rPr lang="en-US" dirty="0" smtClean="0"/>
              <a:t>.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causal processes, and “what-if’s” </a:t>
            </a:r>
            <a:r>
              <a:rPr lang="en-US" sz="2000" dirty="0" smtClean="0"/>
              <a:t>(</a:t>
            </a:r>
            <a:r>
              <a:rPr lang="en-US" sz="2000" dirty="0" err="1" smtClean="0"/>
              <a:t>hypotheticals</a:t>
            </a:r>
            <a:r>
              <a:rPr lang="en-US" sz="2000" dirty="0" smtClean="0"/>
              <a:t>, e.g., counterfactual)</a:t>
            </a:r>
          </a:p>
          <a:p>
            <a:pPr lvl="8">
              <a:lnSpc>
                <a:spcPct val="90000"/>
              </a:lnSpc>
            </a:pPr>
            <a:endParaRPr lang="en-US" sz="1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I.e., to represent change in K and change in the world</a:t>
            </a:r>
            <a:endParaRPr lang="en-US" sz="2800" dirty="0" smtClean="0"/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Inferencing</a:t>
            </a:r>
            <a:r>
              <a:rPr lang="en-US" b="1" dirty="0" smtClean="0"/>
              <a:t> in the logic must be </a:t>
            </a:r>
            <a:r>
              <a:rPr lang="en-US" b="1" u="sng" dirty="0" smtClean="0"/>
              <a:t>computationally scalable</a:t>
            </a:r>
            <a:endParaRPr lang="en-US" b="1" u="sng" dirty="0" smtClean="0">
              <a:solidFill>
                <a:srgbClr val="00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Incl. </a:t>
            </a:r>
            <a:r>
              <a:rPr lang="en-US" b="1" u="sng" dirty="0" smtClean="0">
                <a:solidFill>
                  <a:srgbClr val="006600"/>
                </a:solidFill>
              </a:rPr>
              <a:t>tractable</a:t>
            </a:r>
            <a:r>
              <a:rPr lang="en-US" dirty="0" smtClean="0"/>
              <a:t> =  </a:t>
            </a:r>
            <a:r>
              <a:rPr lang="en-US" b="1" dirty="0" smtClean="0">
                <a:solidFill>
                  <a:srgbClr val="006600"/>
                </a:solidFill>
              </a:rPr>
              <a:t>polynomial-time</a:t>
            </a:r>
            <a:r>
              <a:rPr lang="en-US" dirty="0" smtClean="0"/>
              <a:t> in worst-case</a:t>
            </a:r>
          </a:p>
          <a:p>
            <a:pPr lvl="2">
              <a:lnSpc>
                <a:spcPct val="90000"/>
              </a:lnSpc>
            </a:pPr>
            <a:endParaRPr lang="en-US" sz="1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(as are SPARQL and SQL databases, for example)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Difficulties with Rich Logical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96" y="1705855"/>
            <a:ext cx="8759003" cy="46334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3200" b="1" dirty="0" smtClean="0"/>
              <a:t>KRR </a:t>
            </a:r>
            <a:r>
              <a:rPr lang="en-US" sz="3200" b="1" dirty="0" smtClean="0">
                <a:solidFill>
                  <a:srgbClr val="C00000"/>
                </a:solidFill>
              </a:rPr>
              <a:t>not defeasible &amp; tractable</a:t>
            </a:r>
          </a:p>
          <a:p>
            <a:pPr marL="401638" lvl="1" indent="0">
              <a:lnSpc>
                <a:spcPct val="80000"/>
              </a:lnSpc>
              <a:buClr>
                <a:srgbClr val="C00000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en-US" sz="3200" b="1" dirty="0" smtClean="0"/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3200" b="1" dirty="0" smtClean="0"/>
              <a:t>… even when not target of text-based KA</a:t>
            </a:r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en-US" sz="3200" b="1" dirty="0"/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3200" b="1" dirty="0" smtClean="0"/>
              <a:t>E.g.</a:t>
            </a:r>
          </a:p>
          <a:p>
            <a:pPr marL="858838" lvl="1" indent="-4572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800" dirty="0" smtClean="0"/>
              <a:t>FOL-based – OWL, SBVR, CL:  infer garbage 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200" dirty="0" smtClean="0"/>
              <a:t>Perfectly brittle in face of conflict from errors, confusions, tacit context</a:t>
            </a:r>
          </a:p>
          <a:p>
            <a:pPr marL="858838" lvl="1" indent="-4572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800" dirty="0" smtClean="0"/>
              <a:t>E.g., FOL and previous logic programs:  run away	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defRPr/>
            </a:pPr>
            <a:r>
              <a:rPr lang="en-US" sz="2200" dirty="0" smtClean="0"/>
              <a:t>Recursion thru logical functions</a:t>
            </a:r>
            <a:endParaRPr lang="en-US" sz="2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60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3600" b="1" i="0" dirty="0" err="1" smtClean="0"/>
              <a:t>Rulelog</a:t>
            </a:r>
            <a:r>
              <a:rPr lang="en-US" altLang="en-US" dirty="0" smtClean="0"/>
              <a:t>:  </a:t>
            </a:r>
            <a:r>
              <a:rPr lang="en-US" altLang="en-US" sz="3600" b="1" i="0" dirty="0" smtClean="0"/>
              <a:t>Overview</a:t>
            </a:r>
            <a:endParaRPr lang="en-US" altLang="en-US" sz="1400" b="1" i="0" dirty="0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791456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First KRR to meet central challenge:  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	</a:t>
            </a:r>
            <a:r>
              <a:rPr lang="en-US" b="1" dirty="0">
                <a:solidFill>
                  <a:srgbClr val="0000FF"/>
                </a:solidFill>
              </a:rPr>
              <a:t>defeasible</a:t>
            </a:r>
            <a:r>
              <a:rPr lang="en-US" b="1" dirty="0"/>
              <a:t> + </a:t>
            </a:r>
            <a:r>
              <a:rPr lang="en-US" b="1" dirty="0">
                <a:solidFill>
                  <a:srgbClr val="006600"/>
                </a:solidFill>
              </a:rPr>
              <a:t>tractable</a:t>
            </a:r>
            <a:r>
              <a:rPr lang="en-US" b="1" dirty="0"/>
              <a:t> + </a:t>
            </a:r>
            <a:r>
              <a:rPr lang="en-US" b="1" dirty="0">
                <a:solidFill>
                  <a:srgbClr val="800080"/>
                </a:solidFill>
              </a:rPr>
              <a:t>rich</a:t>
            </a:r>
            <a:endParaRPr lang="en-US" sz="2400" dirty="0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/>
              <a:t>New rich logic:  based on databases, not classical logic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Expressively extends </a:t>
            </a:r>
            <a:r>
              <a:rPr lang="en-US" dirty="0"/>
              <a:t>normal declarative logic programs (</a:t>
            </a:r>
            <a:r>
              <a:rPr lang="en-US" dirty="0" smtClean="0"/>
              <a:t>LP)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Transforms into LP 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LP </a:t>
            </a:r>
            <a:r>
              <a:rPr lang="en-US" dirty="0"/>
              <a:t>is the logic of databases (SQL, SPARQL) and pure </a:t>
            </a:r>
            <a:r>
              <a:rPr lang="en-US" dirty="0" smtClean="0"/>
              <a:t>Prolog 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Business rules (BR) – production-rules -</a:t>
            </a:r>
            <a:r>
              <a:rPr lang="en-US" dirty="0" err="1" smtClean="0"/>
              <a:t>ish</a:t>
            </a:r>
            <a:r>
              <a:rPr lang="en-US" dirty="0" smtClean="0"/>
              <a:t> – has expressive power similar to databases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LP (not FOL) is “the 99%” of practical structured info management today </a:t>
            </a:r>
            <a:endParaRPr lang="en-US" sz="900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RIF-</a:t>
            </a:r>
            <a:r>
              <a:rPr lang="en-US" b="1" dirty="0" err="1" smtClean="0"/>
              <a:t>Rulelog</a:t>
            </a:r>
            <a:r>
              <a:rPr lang="en-US" b="1" dirty="0" smtClean="0"/>
              <a:t> in draft as industry standard (</a:t>
            </a:r>
            <a:r>
              <a:rPr lang="en-US" sz="2400" b="1" dirty="0" smtClean="0"/>
              <a:t>W3C and </a:t>
            </a:r>
            <a:r>
              <a:rPr lang="en-US" sz="2400" b="1" dirty="0" err="1" smtClean="0"/>
              <a:t>RuleML</a:t>
            </a:r>
            <a:r>
              <a:rPr lang="en-US" sz="2400" b="1" dirty="0"/>
              <a:t>)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Associated new reasoning techniques to implement it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Prototyped in Vulcan’s SILK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Mostly open source: Flora-2 and XSB Prolog 	</a:t>
            </a:r>
          </a:p>
        </p:txBody>
      </p:sp>
    </p:spTree>
    <p:extLst>
      <p:ext uri="{BB962C8B-B14F-4D97-AF65-F5344CB8AC3E}">
        <p14:creationId xmlns:p14="http://schemas.microsoft.com/office/powerpoint/2010/main" val="5582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60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3600" b="1" i="0" dirty="0" err="1" smtClean="0"/>
              <a:t>Rulelog</a:t>
            </a:r>
            <a:r>
              <a:rPr lang="en-US" altLang="en-US" dirty="0" smtClean="0"/>
              <a:t>: more details</a:t>
            </a:r>
            <a:endParaRPr lang="en-US" altLang="en-US" sz="1400" b="1" i="0" dirty="0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791456"/>
            <a:ext cx="9144000" cy="5791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Defeasibility based on </a:t>
            </a:r>
            <a:r>
              <a:rPr lang="en-US" b="1" i="1" dirty="0" smtClean="0">
                <a:solidFill>
                  <a:srgbClr val="0000FF"/>
                </a:solidFill>
              </a:rPr>
              <a:t>argumentation theories (AT)  </a:t>
            </a:r>
            <a:r>
              <a:rPr lang="en-US" sz="1800" dirty="0" smtClean="0"/>
              <a:t>[Wan, </a:t>
            </a:r>
            <a:r>
              <a:rPr lang="en-US" sz="1800" dirty="0" err="1" smtClean="0"/>
              <a:t>Grosof</a:t>
            </a:r>
            <a:r>
              <a:rPr lang="en-US" sz="1800" dirty="0" smtClean="0"/>
              <a:t>, </a:t>
            </a:r>
            <a:r>
              <a:rPr lang="en-US" sz="1800" dirty="0" err="1" smtClean="0"/>
              <a:t>Kifer</a:t>
            </a:r>
            <a:r>
              <a:rPr lang="en-US" sz="1800" dirty="0" smtClean="0"/>
              <a:t> 2009] </a:t>
            </a: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Meta-rules (~10’s) specify principles of debate, thus when rules have exceptions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Prioritized conflict handling.  Ensures consistent conclusions.  Efficient, flexible, sophisticated defeasibility.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6600"/>
                </a:solidFill>
              </a:rPr>
              <a:t>Restraint</a:t>
            </a:r>
            <a:r>
              <a:rPr lang="en-US" dirty="0" smtClean="0"/>
              <a:t>: semantically clean </a:t>
            </a:r>
            <a:r>
              <a:rPr lang="en-US" b="1" dirty="0" smtClean="0">
                <a:solidFill>
                  <a:srgbClr val="006600"/>
                </a:solidFill>
              </a:rPr>
              <a:t>bounded rationality  </a:t>
            </a:r>
            <a:r>
              <a:rPr lang="en-US" sz="1800" dirty="0" smtClean="0"/>
              <a:t>[</a:t>
            </a:r>
            <a:r>
              <a:rPr lang="en-US" sz="1800" dirty="0" err="1" smtClean="0"/>
              <a:t>Grosof</a:t>
            </a:r>
            <a:r>
              <a:rPr lang="en-US" sz="1800" dirty="0" smtClean="0"/>
              <a:t>, Swift 2013]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Leverages “undefined” truth value to represent “not bothering”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Extends well-</a:t>
            </a:r>
            <a:r>
              <a:rPr lang="en-US" dirty="0" err="1" smtClean="0"/>
              <a:t>foundedness</a:t>
            </a:r>
            <a:r>
              <a:rPr lang="en-US" dirty="0" smtClean="0"/>
              <a:t> in LP  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 </a:t>
            </a:r>
            <a:r>
              <a:rPr lang="en-US" b="1" i="1" dirty="0" err="1" smtClean="0">
                <a:solidFill>
                  <a:srgbClr val="800080"/>
                </a:solidFill>
              </a:rPr>
              <a:t>Omniformity</a:t>
            </a:r>
            <a:r>
              <a:rPr lang="en-US" dirty="0" smtClean="0"/>
              <a:t>:  higher-order logic formula syntax, incl. </a:t>
            </a:r>
            <a:r>
              <a:rPr lang="en-US" dirty="0" err="1" smtClean="0"/>
              <a:t>hilog</a:t>
            </a:r>
            <a:r>
              <a:rPr lang="en-US" dirty="0" smtClean="0"/>
              <a:t>, rule id’s 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Omni-directional disjunction. </a:t>
            </a:r>
            <a:r>
              <a:rPr lang="en-US" dirty="0" err="1" smtClean="0"/>
              <a:t>Skolemized</a:t>
            </a:r>
            <a:r>
              <a:rPr lang="en-US" dirty="0" smtClean="0"/>
              <a:t> </a:t>
            </a:r>
            <a:r>
              <a:rPr lang="en-US" dirty="0" err="1" smtClean="0"/>
              <a:t>existentials</a:t>
            </a:r>
            <a:r>
              <a:rPr lang="en-US" dirty="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Avoids general reasoning-by-cases (cf. unit resolution).</a:t>
            </a:r>
            <a:r>
              <a:rPr lang="en-US" sz="1800" dirty="0" smtClean="0"/>
              <a:t> 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Sound interchange of K with all major standards for </a:t>
            </a:r>
            <a:r>
              <a:rPr lang="en-US" dirty="0" err="1" smtClean="0"/>
              <a:t>sem</a:t>
            </a:r>
            <a:r>
              <a:rPr lang="en-US" dirty="0" smtClean="0"/>
              <a:t> web 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oth FOL &amp; LP, e.g.:  RDF(S), OWL-DL, SPARQL, CL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Reasoning techniques based on extending tabling in LP </a:t>
            </a:r>
            <a:r>
              <a:rPr lang="en-US" dirty="0" err="1" smtClean="0"/>
              <a:t>inferencing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Truth maintenance, justifications incl. why-not, trace analysis for KA debug, term abstraction, delay </a:t>
            </a:r>
            <a:r>
              <a:rPr lang="en-US" dirty="0" err="1" smtClean="0"/>
              <a:t>subgoals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80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Aristotle and Project Halo</a:t>
            </a:r>
            <a:br>
              <a:rPr lang="en-US" dirty="0" smtClean="0"/>
            </a:br>
            <a:r>
              <a:rPr lang="en-US" sz="2200" dirty="0" smtClean="0"/>
              <a:t>Gunning et al, AAAI &amp; IAAI (August 2011)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t="17195"/>
          <a:stretch>
            <a:fillRect/>
          </a:stretch>
        </p:blipFill>
        <p:spPr bwMode="auto">
          <a:xfrm>
            <a:off x="-1" y="933450"/>
            <a:ext cx="9144001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99401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TL KA – Study Results</a:t>
            </a:r>
            <a:endParaRPr lang="en-US" altLang="en-US" dirty="0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384996" y="1146678"/>
            <a:ext cx="8289925" cy="523888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Axiomatized ~2.5k English sentences during 2013:</a:t>
            </a:r>
          </a:p>
          <a:p>
            <a:pPr lvl="1"/>
            <a:r>
              <a:rPr lang="en-US" dirty="0" smtClean="0"/>
              <a:t>One defeasible axiom in </a:t>
            </a:r>
            <a:r>
              <a:rPr lang="en-US" dirty="0" err="1" smtClean="0"/>
              <a:t>Rulelog</a:t>
            </a:r>
            <a:r>
              <a:rPr lang="en-US" dirty="0" smtClean="0"/>
              <a:t> (SILK syntax) per sentence</a:t>
            </a:r>
          </a:p>
          <a:p>
            <a:pPr lvl="1"/>
            <a:r>
              <a:rPr lang="en-US" dirty="0" smtClean="0"/>
              <a:t>On average, each of these axioms correspond to &gt; 5 “rules”</a:t>
            </a:r>
          </a:p>
          <a:p>
            <a:pPr lvl="2"/>
            <a:r>
              <a:rPr lang="en-US" dirty="0" smtClean="0"/>
              <a:t>e.g., “rule” as in logic programs (e.g., Prolog) or business rules (e.g., PRR, RIF-PRD)</a:t>
            </a:r>
          </a:p>
          <a:p>
            <a:pPr lvl="6"/>
            <a:endParaRPr lang="en-US" dirty="0" smtClean="0"/>
          </a:p>
          <a:p>
            <a:r>
              <a:rPr lang="en-US" b="1" dirty="0"/>
              <a:t>&lt;&lt; 10 minutes on average to author, disambiguate, formalize, review &amp; revise a sentence</a:t>
            </a:r>
          </a:p>
          <a:p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coverage of the textbook material was rated “A” or better for &gt;95% of its sentences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 smtClean="0"/>
              <a:t>Collaboration resulted in an average of over 2 authors/editors/reviewers per sentence</a:t>
            </a:r>
          </a:p>
          <a:p>
            <a:endParaRPr lang="en-US" dirty="0"/>
          </a:p>
          <a:p>
            <a:r>
              <a:rPr lang="en-US" b="1" dirty="0" smtClean="0"/>
              <a:t>Non-authors rated the logic for &gt;90% of sentences as “A” or better; &gt;95% as “B+” or better</a:t>
            </a:r>
          </a:p>
          <a:p>
            <a:endParaRPr lang="en-US" dirty="0"/>
          </a:p>
          <a:p>
            <a:r>
              <a:rPr lang="en-US" b="1" dirty="0" smtClean="0">
                <a:sym typeface="Wingdings" pitchFamily="2" charset="2"/>
              </a:rPr>
              <a:t>TBD:  How much will TL effort </a:t>
            </a:r>
            <a:r>
              <a:rPr lang="en-US" b="1" dirty="0" smtClean="0">
                <a:sym typeface="Symbol"/>
              </a:rPr>
              <a:t> </a:t>
            </a:r>
            <a:r>
              <a:rPr lang="en-US" b="1" dirty="0" smtClean="0">
                <a:sym typeface="Wingdings" pitchFamily="2" charset="2"/>
              </a:rPr>
              <a:t>during QA testing? </a:t>
            </a:r>
          </a:p>
          <a:p>
            <a:r>
              <a:rPr lang="en-US" b="1" dirty="0" smtClean="0">
                <a:sym typeface="Wingdings" pitchFamily="2" charset="2"/>
              </a:rPr>
              <a:t>TBD:  How much will TL effort </a:t>
            </a:r>
            <a:r>
              <a:rPr lang="en-US" b="1" dirty="0" smtClean="0">
                <a:sym typeface="Symbol"/>
              </a:rPr>
              <a:t> </a:t>
            </a:r>
            <a:r>
              <a:rPr lang="en-US" b="1" dirty="0" smtClean="0">
                <a:sym typeface="Wingdings" pitchFamily="2" charset="2"/>
              </a:rPr>
              <a:t>as TL tooling &amp; process mature?  </a:t>
            </a:r>
          </a:p>
        </p:txBody>
      </p:sp>
    </p:spTree>
    <p:extLst>
      <p:ext uri="{BB962C8B-B14F-4D97-AF65-F5344CB8AC3E}">
        <p14:creationId xmlns:p14="http://schemas.microsoft.com/office/powerpoint/2010/main" val="36788912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TL KA – Study Results (II)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b="1" dirty="0" smtClean="0">
                <a:sym typeface="Wingdings" pitchFamily="2" charset="2"/>
              </a:rPr>
              <a:t>Expressive coverage:  very good, due to </a:t>
            </a:r>
            <a:r>
              <a:rPr lang="en-US" b="1" dirty="0" err="1" smtClean="0">
                <a:sym typeface="Wingdings" pitchFamily="2" charset="2"/>
              </a:rPr>
              <a:t>Rulelog</a:t>
            </a:r>
            <a:r>
              <a:rPr lang="en-US" b="1" dirty="0" smtClean="0">
                <a:sym typeface="Wingdings" pitchFamily="2" charset="2"/>
              </a:rPr>
              <a:t>    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All sentences were representable but some (e.g., modals) are TBD </a:t>
            </a:r>
            <a:r>
              <a:rPr lang="en-US" dirty="0" err="1" smtClean="0">
                <a:sym typeface="Wingdings" pitchFamily="2" charset="2"/>
              </a:rPr>
              <a:t>wrt</a:t>
            </a:r>
            <a:r>
              <a:rPr lang="en-US" dirty="0" smtClean="0">
                <a:sym typeface="Wingdings" pitchFamily="2" charset="2"/>
              </a:rPr>
              <a:t> reasoning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This and productivity were why background K was mostly specified via TL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Small shortfalls (&lt; few %) from implementation issues (e.g., </a:t>
            </a:r>
            <a:r>
              <a:rPr lang="en-US" dirty="0" err="1" smtClean="0">
                <a:sym typeface="Wingdings" pitchFamily="2" charset="2"/>
              </a:rPr>
              <a:t>numerics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8"/>
            <a:endParaRPr lang="en-US" dirty="0" smtClean="0">
              <a:sym typeface="Wingdings" pitchFamily="2" charset="2"/>
            </a:endParaRPr>
          </a:p>
          <a:p>
            <a:pPr lvl="2"/>
            <a:r>
              <a:rPr lang="en-US" b="1" dirty="0" smtClean="0">
                <a:sym typeface="Wingdings" pitchFamily="2" charset="2"/>
              </a:rPr>
              <a:t>Terminological coverage:  very good, due to TL approach     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Little hand-crafted logical ontology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Small shortfalls (&lt; few %) from implementation issues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Added several hundred mostly domain-specific lexical entries to the ERG</a:t>
            </a:r>
          </a:p>
          <a:p>
            <a:pPr lvl="8"/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88912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459"/>
            <a:ext cx="8458200" cy="94668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3600" b="1" i="0" dirty="0" smtClean="0"/>
              <a:t>TL KA:  KE labor, roughly, per Page</a:t>
            </a:r>
            <a:br>
              <a:rPr lang="en-US" altLang="en-US" sz="3600" b="1" i="0" dirty="0" smtClean="0"/>
            </a:br>
            <a:endParaRPr lang="en-US" altLang="en-US" sz="1400" b="1" i="0" dirty="0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1092631"/>
            <a:ext cx="9372600" cy="5384368"/>
          </a:xfrm>
        </p:spPr>
        <p:txBody>
          <a:bodyPr/>
          <a:lstStyle/>
          <a:p>
            <a:pPr marL="742950" lvl="2" indent="-342900">
              <a:lnSpc>
                <a:spcPct val="90000"/>
              </a:lnSpc>
            </a:pPr>
            <a:r>
              <a:rPr lang="en-US" sz="2800" b="1" dirty="0" smtClean="0"/>
              <a:t>(In the study</a:t>
            </a:r>
            <a:r>
              <a:rPr lang="en-US" sz="2800" b="1" dirty="0" smtClean="0">
                <a:sym typeface="Wingdings" pitchFamily="2" charset="2"/>
              </a:rPr>
              <a:t>:) </a:t>
            </a:r>
          </a:p>
          <a:p>
            <a:pPr marL="3486150" lvl="8" indent="-342900">
              <a:lnSpc>
                <a:spcPct val="90000"/>
              </a:lnSpc>
            </a:pPr>
            <a:endParaRPr lang="en-US" sz="1400" b="1" dirty="0" smtClean="0"/>
          </a:p>
          <a:p>
            <a:pPr marL="742950" lvl="2" indent="-342900">
              <a:lnSpc>
                <a:spcPct val="90000"/>
              </a:lnSpc>
            </a:pPr>
            <a:r>
              <a:rPr lang="en-US" sz="2800" b="1" dirty="0" smtClean="0"/>
              <a:t>~~$3-4/word                           </a:t>
            </a:r>
            <a:r>
              <a:rPr lang="en-US" sz="2000" b="1" dirty="0" smtClean="0"/>
              <a:t>(actual word, not simply 5 characters) </a:t>
            </a:r>
            <a:r>
              <a:rPr lang="en-US" sz="2800" b="1" dirty="0" smtClean="0"/>
              <a:t>               </a:t>
            </a:r>
          </a:p>
          <a:p>
            <a:pPr marL="3486150" lvl="8" indent="-342900">
              <a:lnSpc>
                <a:spcPct val="90000"/>
              </a:lnSpc>
            </a:pPr>
            <a:endParaRPr lang="en-US" sz="1600" b="1" dirty="0" smtClean="0"/>
          </a:p>
          <a:p>
            <a:pPr marL="742950" lvl="2" indent="-342900">
              <a:lnSpc>
                <a:spcPct val="90000"/>
              </a:lnSpc>
            </a:pPr>
            <a:r>
              <a:rPr lang="en-US" sz="2800" b="1" dirty="0" smtClean="0"/>
              <a:t>~~$500-1500/page                  </a:t>
            </a:r>
            <a:r>
              <a:rPr lang="en-US" sz="2000" b="1" dirty="0" smtClean="0"/>
              <a:t>(~175-350 words/page)</a:t>
            </a:r>
            <a:endParaRPr lang="en-US" sz="2800" b="1" dirty="0" smtClean="0"/>
          </a:p>
          <a:p>
            <a:pPr marL="3486150" lvl="8" indent="-342900">
              <a:lnSpc>
                <a:spcPct val="90000"/>
              </a:lnSpc>
            </a:pPr>
            <a:endParaRPr lang="en-US" sz="1600" b="1" dirty="0" smtClean="0">
              <a:solidFill>
                <a:srgbClr val="006600"/>
              </a:solidFill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sz="2800" b="1" dirty="0" smtClean="0">
                <a:solidFill>
                  <a:srgbClr val="006600"/>
                </a:solidFill>
              </a:rPr>
              <a:t>Same ballpark as:  labor to author the </a:t>
            </a:r>
            <a:r>
              <a:rPr lang="en-US" sz="2800" b="1" u="sng" dirty="0" smtClean="0">
                <a:solidFill>
                  <a:srgbClr val="006600"/>
                </a:solidFill>
              </a:rPr>
              <a:t>text itself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800" b="1" dirty="0" smtClean="0">
                <a:solidFill>
                  <a:srgbClr val="006600"/>
                </a:solidFill>
              </a:rPr>
              <a:t>… for many formal text documents</a:t>
            </a:r>
          </a:p>
          <a:p>
            <a:pPr marL="1200150" lvl="3" indent="-342900">
              <a:lnSpc>
                <a:spcPct val="90000"/>
              </a:lnSpc>
            </a:pPr>
            <a:r>
              <a:rPr lang="en-US" dirty="0" smtClean="0"/>
              <a:t>E.g., college science textbooks</a:t>
            </a:r>
          </a:p>
          <a:p>
            <a:pPr marL="1200150" lvl="3" indent="-342900">
              <a:lnSpc>
                <a:spcPct val="90000"/>
              </a:lnSpc>
            </a:pPr>
            <a:r>
              <a:rPr lang="en-US" dirty="0" smtClean="0"/>
              <a:t>E.g., some kinds of business documents</a:t>
            </a:r>
          </a:p>
          <a:p>
            <a:pPr marL="1200150" lvl="3" indent="-342900">
              <a:lnSpc>
                <a:spcPct val="90000"/>
              </a:lnSpc>
            </a:pPr>
            <a:r>
              <a:rPr lang="en-US" dirty="0" smtClean="0"/>
              <a:t>“Same ballpark” here means same order of magnitude</a:t>
            </a:r>
            <a:endParaRPr lang="en-US" sz="2000" b="1" dirty="0" smtClean="0"/>
          </a:p>
          <a:p>
            <a:pPr marL="1200150" lvl="3" indent="-342900">
              <a:lnSpc>
                <a:spcPct val="90000"/>
              </a:lnSpc>
            </a:pPr>
            <a:endParaRPr lang="en-US" b="1" dirty="0" smtClean="0"/>
          </a:p>
          <a:p>
            <a:pPr marL="742950" lvl="2" indent="-342900">
              <a:lnSpc>
                <a:spcPct val="90000"/>
              </a:lnSpc>
            </a:pPr>
            <a:r>
              <a:rPr lang="en-US" sz="2000" b="1" dirty="0" smtClean="0">
                <a:sym typeface="Wingdings" pitchFamily="2" charset="2"/>
              </a:rPr>
              <a:t>TBD:  How much will TL effort </a:t>
            </a:r>
            <a:r>
              <a:rPr lang="en-US" sz="2000" b="1" dirty="0" smtClean="0">
                <a:sym typeface="Symbol"/>
              </a:rPr>
              <a:t> </a:t>
            </a:r>
            <a:r>
              <a:rPr lang="en-US" sz="2000" b="1" dirty="0" smtClean="0">
                <a:sym typeface="Wingdings" pitchFamily="2" charset="2"/>
              </a:rPr>
              <a:t>when K is debugged during QA testing?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b="1" dirty="0" smtClean="0">
                <a:sym typeface="Wingdings" pitchFamily="2" charset="2"/>
              </a:rPr>
              <a:t>TBD:  How much will TL effort </a:t>
            </a:r>
            <a:r>
              <a:rPr lang="en-US" sz="2000" b="1" dirty="0" smtClean="0">
                <a:sym typeface="Symbol"/>
              </a:rPr>
              <a:t> </a:t>
            </a:r>
            <a:r>
              <a:rPr lang="en-US" sz="2000" b="1" dirty="0" smtClean="0">
                <a:sym typeface="Wingdings" pitchFamily="2" charset="2"/>
              </a:rPr>
              <a:t>as its tooling &amp; process mature?  </a:t>
            </a:r>
            <a:endParaRPr lang="en-US" sz="2800" b="1" dirty="0" smtClean="0"/>
          </a:p>
          <a:p>
            <a:pPr marL="742950" lvl="2" indent="-342900">
              <a:lnSpc>
                <a:spcPct val="90000"/>
              </a:lnSpc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96780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1472"/>
            <a:ext cx="8458200" cy="60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dirty="0" smtClean="0"/>
              <a:t>KA Advantages of Approach</a:t>
            </a:r>
            <a:r>
              <a:rPr lang="en-US" altLang="en-US" sz="3600" b="1" i="0" dirty="0" smtClean="0"/>
              <a:t>  </a:t>
            </a:r>
            <a:endParaRPr lang="en-US" altLang="en-US" sz="1400" b="1" i="0" dirty="0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852928"/>
            <a:ext cx="895802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Approach = Textual Logic + </a:t>
            </a:r>
            <a:r>
              <a:rPr lang="en-US" b="1" dirty="0" err="1" smtClean="0"/>
              <a:t>Rulelog</a:t>
            </a:r>
            <a:r>
              <a:rPr lang="en-US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Interactive disambiguation:  relatively rapidly produces rich K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</a:t>
            </a:r>
            <a:r>
              <a:rPr lang="en-US" dirty="0" smtClean="0"/>
              <a:t>ith logical and semantic precision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tarting from effectively unconstrained text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Textual terminology:  logical ontology emerges naturally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rom the text’s phrasings, rather than needing effort to specify it explicitly and become familiar with 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Perspective:  Textual terminology is also a bridge to work in text mining and “textual entailment”</a:t>
            </a:r>
          </a:p>
          <a:p>
            <a:pPr>
              <a:lnSpc>
                <a:spcPct val="90000"/>
              </a:lnSpc>
            </a:pPr>
            <a:r>
              <a:rPr lang="en-US" b="1" dirty="0" err="1" smtClean="0"/>
              <a:t>Rulelog</a:t>
            </a:r>
            <a:r>
              <a:rPr lang="en-US" b="1" dirty="0" smtClean="0"/>
              <a:t> as rich target logic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handle exceptions and change, and is tractable</a:t>
            </a:r>
          </a:p>
          <a:p>
            <a:pPr>
              <a:lnSpc>
                <a:spcPct val="90000"/>
              </a:lnSpc>
            </a:pPr>
            <a:r>
              <a:rPr lang="en-US" b="1" dirty="0" err="1" smtClean="0"/>
              <a:t>Rulelog</a:t>
            </a:r>
            <a:r>
              <a:rPr lang="en-US" b="1" dirty="0" smtClean="0"/>
              <a:t> supports K interchange (translation and integration)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Both LP and FOL; all the major semantic tech/web standards (RDF(S), SPARQL, OWL, RIF, CL, SBVR); Prolog, SQL, and production rules.   (</a:t>
            </a:r>
            <a:r>
              <a:rPr lang="en-US" dirty="0" err="1" smtClean="0"/>
              <a:t>Tho</a:t>
            </a:r>
            <a:r>
              <a:rPr lang="en-US" dirty="0" smtClean="0"/>
              <a:t>’ for many of these, with restrictions.)</a:t>
            </a:r>
          </a:p>
          <a:p>
            <a:pPr lvl="2">
              <a:lnSpc>
                <a:spcPct val="90000"/>
              </a:lnSpc>
            </a:pPr>
            <a:endParaRPr lang="en-US" sz="1600" dirty="0"/>
          </a:p>
          <a:p>
            <a:pPr marL="1200150" lvl="3" indent="-342900">
              <a:lnSpc>
                <a:spcPct val="90000"/>
              </a:lnSpc>
            </a:pP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21120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Conclusions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384996" y="1146678"/>
            <a:ext cx="8289925" cy="5238882"/>
          </a:xfrm>
        </p:spPr>
        <p:txBody>
          <a:bodyPr>
            <a:normAutofit/>
          </a:bodyPr>
          <a:lstStyle/>
          <a:p>
            <a:r>
              <a:rPr lang="en-US" b="1" dirty="0" smtClean="0"/>
              <a:t>Research breakthrough on two aspects:</a:t>
            </a:r>
          </a:p>
          <a:p>
            <a:pPr lvl="8"/>
            <a:endParaRPr lang="en-US" b="1" dirty="0"/>
          </a:p>
          <a:p>
            <a:r>
              <a:rPr lang="en-US" b="1" dirty="0" smtClean="0"/>
              <a:t>1. rapid acquisition of rich logical knowledge</a:t>
            </a:r>
          </a:p>
          <a:p>
            <a:pPr lvl="8"/>
            <a:endParaRPr lang="en-US" b="1" dirty="0" smtClean="0"/>
          </a:p>
          <a:p>
            <a:r>
              <a:rPr lang="en-US" b="1" dirty="0" smtClean="0"/>
              <a:t>2. reasoning with rich logical knowledge</a:t>
            </a:r>
          </a:p>
          <a:p>
            <a:endParaRPr lang="en-US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Appears to be significant progress on the famous “KA bottleneck” of AI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“Better, faster, cheaper” logic.  Usable on a variety of KRR platforms. 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It’s early days still, so lots remains to do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Tooling, e.g.:  leverage inductive learning to aid disambiguation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More experiments, e.g.:  push on QA; scale up </a:t>
            </a:r>
            <a:endParaRPr lang="en-US" sz="1600" dirty="0"/>
          </a:p>
          <a:p>
            <a:pPr lvl="4">
              <a:lnSpc>
                <a:spcPct val="90000"/>
              </a:lnSpc>
            </a:pPr>
            <a:endParaRPr lang="en-US" sz="200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872770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benjamingrosof\AppData\Local\Microsoft\Windows\Temporary Internet Files\Content.IE5\WLGESVTG\MC900251225[1].wmf"/>
          <p:cNvPicPr>
            <a:picLocks noChangeAspect="1" noChangeArrowheads="1"/>
          </p:cNvPicPr>
          <p:nvPr/>
        </p:nvPicPr>
        <p:blipFill>
          <a:blip r:embed="rId3" cstate="print"/>
          <a:srcRect r="58222" b="18070"/>
          <a:stretch>
            <a:fillRect/>
          </a:stretch>
        </p:blipFill>
        <p:spPr bwMode="auto">
          <a:xfrm>
            <a:off x="666968" y="1174101"/>
            <a:ext cx="3506751" cy="4435241"/>
          </a:xfrm>
          <a:prstGeom prst="rect">
            <a:avLst/>
          </a:prstGeom>
          <a:noFill/>
        </p:spPr>
      </p:pic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914400"/>
          </a:xfrm>
        </p:spPr>
        <p:txBody>
          <a:bodyPr/>
          <a:lstStyle/>
          <a:p>
            <a:r>
              <a:rPr lang="en-US" sz="3200" dirty="0" smtClean="0"/>
              <a:t>   </a:t>
            </a:r>
            <a:endParaRPr lang="en-US" sz="3200" dirty="0"/>
          </a:p>
        </p:txBody>
      </p:sp>
      <p:pic>
        <p:nvPicPr>
          <p:cNvPr id="167939" name="Picture 3" descr="C:\Users\benjamingrosof\AppData\Local\Microsoft\Windows\Temporary Internet Files\Content.IE5\WLGESVTG\MC900251225[1].wmf"/>
          <p:cNvPicPr>
            <a:picLocks noChangeAspect="1" noChangeArrowheads="1"/>
          </p:cNvPicPr>
          <p:nvPr/>
        </p:nvPicPr>
        <p:blipFill>
          <a:blip r:embed="rId3" cstate="print"/>
          <a:srcRect l="42847" t="21969" b="17994"/>
          <a:stretch>
            <a:fillRect/>
          </a:stretch>
        </p:blipFill>
        <p:spPr bwMode="auto">
          <a:xfrm rot="5400000">
            <a:off x="4405436" y="1701593"/>
            <a:ext cx="4980522" cy="3374179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587" y="-60780"/>
            <a:ext cx="8919607" cy="80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kern="0" dirty="0" smtClean="0">
                <a:solidFill>
                  <a:srgbClr val="000000"/>
                </a:solidFill>
                <a:latin typeface="Arial Narrow"/>
              </a:rPr>
              <a:t>   recap:  </a:t>
            </a:r>
            <a:r>
              <a:rPr lang="en-US" sz="4000" b="1" kern="0" dirty="0" err="1" smtClean="0">
                <a:solidFill>
                  <a:srgbClr val="000000"/>
                </a:solidFill>
                <a:latin typeface="Arial Narrow"/>
              </a:rPr>
              <a:t>Scal</a:t>
            </a:r>
            <a:r>
              <a:rPr lang="en-US" sz="4000" b="1" kern="0" dirty="0" smtClean="0">
                <a:solidFill>
                  <a:srgbClr val="000000"/>
                </a:solidFill>
                <a:latin typeface="Arial Narrow"/>
              </a:rPr>
              <a:t>able Rich KA – </a:t>
            </a:r>
            <a:r>
              <a:rPr lang="en-US" sz="4000" b="1" kern="0" dirty="0" smtClean="0">
                <a:solidFill>
                  <a:srgbClr val="800000"/>
                </a:solidFill>
              </a:rPr>
              <a:t>Requirements</a:t>
            </a:r>
            <a:r>
              <a:rPr lang="en-US" sz="4000" b="1" kern="0" dirty="0" smtClean="0">
                <a:solidFill>
                  <a:srgbClr val="000000"/>
                </a:solidFill>
                <a:latin typeface="Arial Narrow"/>
              </a:rPr>
              <a:t>  </a:t>
            </a:r>
            <a:endParaRPr lang="en-US" sz="4400" b="1" i="1" kern="0" dirty="0">
              <a:solidFill>
                <a:srgbClr val="0000CC"/>
              </a:solidFill>
              <a:latin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2627" y="4413858"/>
            <a:ext cx="169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KA &amp; QA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1364" y="4308581"/>
            <a:ext cx="1514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Logic 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KRR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3681" y="1439319"/>
            <a:ext cx="1419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err="1" smtClean="0">
                <a:solidFill>
                  <a:srgbClr val="800000"/>
                </a:solidFill>
              </a:rPr>
              <a:t>Defeasible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800000"/>
                </a:solidFill>
              </a:rPr>
              <a:t>+</a:t>
            </a:r>
            <a:r>
              <a:rPr lang="en-US" sz="400" b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Tractable 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8942" y="2613928"/>
            <a:ext cx="2012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Text-based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9984" y="5003256"/>
            <a:ext cx="125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err="1" smtClean="0">
                <a:solidFill>
                  <a:srgbClr val="800000"/>
                </a:solidFill>
              </a:rPr>
              <a:t>Disambig</a:t>
            </a:r>
            <a:r>
              <a:rPr lang="en-US" sz="2000" b="1" dirty="0" smtClean="0">
                <a:solidFill>
                  <a:srgbClr val="800000"/>
                </a:solidFill>
              </a:rPr>
              <a:t>.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-2400000">
            <a:off x="1604497" y="5389807"/>
            <a:ext cx="1416819" cy="672525"/>
          </a:xfrm>
          <a:prstGeom prst="rightArrow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9600000">
            <a:off x="7469854" y="1100216"/>
            <a:ext cx="1416819" cy="672525"/>
          </a:xfrm>
          <a:prstGeom prst="rightArrow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7489" y="1828800"/>
            <a:ext cx="23115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benjamingrosof\AppData\Local\Microsoft\Windows\Temporary Internet Files\Content.IE5\WLGESVTG\MC900251225[1].wmf"/>
          <p:cNvPicPr>
            <a:picLocks noChangeAspect="1" noChangeArrowheads="1"/>
          </p:cNvPicPr>
          <p:nvPr/>
        </p:nvPicPr>
        <p:blipFill>
          <a:blip r:embed="rId3" cstate="print"/>
          <a:srcRect r="58222"/>
          <a:stretch>
            <a:fillRect/>
          </a:stretch>
        </p:blipFill>
        <p:spPr bwMode="auto">
          <a:xfrm>
            <a:off x="601836" y="690009"/>
            <a:ext cx="3571884" cy="5514021"/>
          </a:xfrm>
          <a:prstGeom prst="rect">
            <a:avLst/>
          </a:prstGeom>
          <a:noFill/>
        </p:spPr>
      </p:pic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914400"/>
          </a:xfrm>
        </p:spPr>
        <p:txBody>
          <a:bodyPr/>
          <a:lstStyle/>
          <a:p>
            <a:r>
              <a:rPr lang="en-US" sz="3200" dirty="0" smtClean="0"/>
              <a:t>   </a:t>
            </a:r>
            <a:endParaRPr lang="en-US" sz="3200" dirty="0"/>
          </a:p>
        </p:txBody>
      </p:sp>
      <p:pic>
        <p:nvPicPr>
          <p:cNvPr id="167939" name="Picture 3" descr="C:\Users\benjamingrosof\AppData\Local\Microsoft\Windows\Temporary Internet Files\Content.IE5\WLGESVTG\MC900251225[1].wmf"/>
          <p:cNvPicPr>
            <a:picLocks noChangeAspect="1" noChangeArrowheads="1"/>
          </p:cNvPicPr>
          <p:nvPr/>
        </p:nvPicPr>
        <p:blipFill>
          <a:blip r:embed="rId3" cstate="print"/>
          <a:srcRect l="42847" t="21969"/>
          <a:stretch>
            <a:fillRect/>
          </a:stretch>
        </p:blipFill>
        <p:spPr bwMode="auto">
          <a:xfrm>
            <a:off x="2619745" y="1940999"/>
            <a:ext cx="5012320" cy="44135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84776" y="3636111"/>
            <a:ext cx="151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00CC"/>
                </a:solidFill>
              </a:rPr>
              <a:t>Rulelog</a:t>
            </a:r>
            <a:endParaRPr lang="en-US" sz="3200" b="1" i="1" dirty="0" smtClean="0">
              <a:solidFill>
                <a:srgbClr val="0000CC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587" y="-60780"/>
            <a:ext cx="8919607" cy="80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kern="0" dirty="0" smtClean="0">
                <a:solidFill>
                  <a:srgbClr val="000000"/>
                </a:solidFill>
                <a:latin typeface="Arial Narrow"/>
              </a:rPr>
              <a:t>   recap:  </a:t>
            </a:r>
            <a:r>
              <a:rPr lang="en-US" sz="4400" b="1" kern="0" dirty="0" err="1" smtClean="0">
                <a:solidFill>
                  <a:srgbClr val="000000"/>
                </a:solidFill>
                <a:latin typeface="Arial Narrow"/>
              </a:rPr>
              <a:t>Scal</a:t>
            </a:r>
            <a:r>
              <a:rPr lang="en-US" sz="4400" b="1" kern="0" dirty="0" smtClean="0">
                <a:solidFill>
                  <a:srgbClr val="000000"/>
                </a:solidFill>
                <a:latin typeface="Arial Narrow"/>
              </a:rPr>
              <a:t>able Rich K – </a:t>
            </a:r>
            <a:r>
              <a:rPr lang="en-US" sz="4400" b="1" kern="0" dirty="0" smtClean="0">
                <a:solidFill>
                  <a:srgbClr val="0000CC"/>
                </a:solidFill>
                <a:latin typeface="Arial Narrow"/>
              </a:rPr>
              <a:t>Approach</a:t>
            </a:r>
            <a:endParaRPr lang="en-US" sz="4400" b="1" i="1" kern="0" dirty="0">
              <a:solidFill>
                <a:srgbClr val="0000CC"/>
              </a:solidFill>
              <a:latin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985" y="2030651"/>
            <a:ext cx="257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CC"/>
                </a:solidFill>
              </a:rPr>
              <a:t>Textual Logic</a:t>
            </a:r>
            <a:endParaRPr lang="en-US" sz="3200" b="1" i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6859" y="3157060"/>
            <a:ext cx="2361723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dirty="0" err="1" smtClean="0">
                <a:solidFill>
                  <a:srgbClr val="800000"/>
                </a:solidFill>
              </a:rPr>
              <a:t>Defeasible</a:t>
            </a:r>
            <a:r>
              <a:rPr lang="en-US" b="1" dirty="0" smtClean="0">
                <a:solidFill>
                  <a:srgbClr val="800000"/>
                </a:solidFill>
              </a:rPr>
              <a:t> + Tractable</a:t>
            </a:r>
          </a:p>
          <a:p>
            <a:pPr algn="l">
              <a:lnSpc>
                <a:spcPct val="85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Argumentation theories     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Restraint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b="1" dirty="0" err="1" smtClean="0">
                <a:solidFill>
                  <a:srgbClr val="0000CC"/>
                </a:solidFill>
              </a:rPr>
              <a:t>Omniform</a:t>
            </a:r>
            <a:endParaRPr lang="en-US" b="1" dirty="0" smtClean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622" y="4441065"/>
            <a:ext cx="2782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1" dirty="0" smtClean="0">
                <a:solidFill>
                  <a:srgbClr val="0000CC"/>
                </a:solidFill>
              </a:rPr>
              <a:t>Textual terminology </a:t>
            </a:r>
          </a:p>
          <a:p>
            <a:pPr algn="l">
              <a:lnSpc>
                <a:spcPct val="80000"/>
              </a:lnSpc>
            </a:pPr>
            <a:r>
              <a:rPr lang="en-US" sz="600" b="1" dirty="0" smtClean="0">
                <a:solidFill>
                  <a:srgbClr val="0000CC"/>
                </a:solidFill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</a:rPr>
              <a:t>Interactive </a:t>
            </a:r>
            <a:r>
              <a:rPr lang="en-US" sz="1800" b="1" dirty="0" smtClean="0">
                <a:solidFill>
                  <a:srgbClr val="800000"/>
                </a:solidFill>
              </a:rPr>
              <a:t>disambiguation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3229" y="2428786"/>
            <a:ext cx="201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Text-based</a:t>
            </a:r>
            <a:r>
              <a:rPr lang="en-US" b="1" dirty="0" smtClean="0">
                <a:solidFill>
                  <a:srgbClr val="000000"/>
                </a:solidFill>
              </a:rPr>
              <a:t> KA &amp; QA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5929" y="4107070"/>
            <a:ext cx="108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Logic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</a:rPr>
              <a:t>KRR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9483" y="3984081"/>
            <a:ext cx="20690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00CC"/>
                </a:solidFill>
              </a:rPr>
              <a:t>Logic-based map 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00CC"/>
                </a:solidFill>
              </a:rPr>
              <a:t>   of text </a:t>
            </a:r>
            <a:r>
              <a:rPr lang="en-US" sz="1800" b="1" dirty="0" smtClean="0">
                <a:solidFill>
                  <a:srgbClr val="0000CC"/>
                </a:solidFill>
                <a:sym typeface="Wingdings" pitchFamily="2" charset="2"/>
              </a:rPr>
              <a:t> logic</a:t>
            </a:r>
            <a:endParaRPr lang="en-US" sz="1800" b="1" dirty="0" smtClean="0">
              <a:solidFill>
                <a:srgbClr val="0000CC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09600" y="3048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124148" y="584356"/>
            <a:ext cx="3200400" cy="1828800"/>
          </a:xfrm>
          <a:prstGeom prst="roundRect">
            <a:avLst/>
          </a:prstGeom>
          <a:noFill/>
          <a:ln w="203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807812" y="168294"/>
            <a:ext cx="3200400" cy="1828800"/>
          </a:xfrm>
          <a:prstGeom prst="roundRect">
            <a:avLst/>
          </a:prstGeom>
          <a:noFill/>
          <a:ln w="203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3" descr="C:\Users\benjamingrosof\AppData\Local\Microsoft\Windows\Temporary Internet Files\Content.IE5\WLGESVTG\MC900251225[1].wmf"/>
          <p:cNvPicPr>
            <a:picLocks noChangeAspect="1" noChangeArrowheads="1"/>
          </p:cNvPicPr>
          <p:nvPr/>
        </p:nvPicPr>
        <p:blipFill>
          <a:blip r:embed="rId3" cstate="print"/>
          <a:srcRect r="58222"/>
          <a:stretch>
            <a:fillRect/>
          </a:stretch>
        </p:blipFill>
        <p:spPr bwMode="auto">
          <a:xfrm>
            <a:off x="529622" y="690009"/>
            <a:ext cx="3609374" cy="5571895"/>
          </a:xfrm>
          <a:prstGeom prst="rect">
            <a:avLst/>
          </a:prstGeom>
          <a:noFill/>
        </p:spPr>
      </p:pic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914400"/>
          </a:xfrm>
        </p:spPr>
        <p:txBody>
          <a:bodyPr/>
          <a:lstStyle/>
          <a:p>
            <a:r>
              <a:rPr lang="en-US" sz="3200" dirty="0" smtClean="0"/>
              <a:t>   </a:t>
            </a:r>
            <a:endParaRPr lang="en-US" sz="3200" dirty="0"/>
          </a:p>
        </p:txBody>
      </p:sp>
      <p:pic>
        <p:nvPicPr>
          <p:cNvPr id="167939" name="Picture 3" descr="C:\Users\benjamingrosof\AppData\Local\Microsoft\Windows\Temporary Internet Files\Content.IE5\WLGESVTG\MC900251225[1].wmf"/>
          <p:cNvPicPr>
            <a:picLocks noChangeAspect="1" noChangeArrowheads="1"/>
          </p:cNvPicPr>
          <p:nvPr/>
        </p:nvPicPr>
        <p:blipFill>
          <a:blip r:embed="rId3" cstate="print"/>
          <a:srcRect l="42847" t="21969"/>
          <a:stretch>
            <a:fillRect/>
          </a:stretch>
        </p:blipFill>
        <p:spPr bwMode="auto">
          <a:xfrm>
            <a:off x="2619745" y="1940999"/>
            <a:ext cx="4959742" cy="43672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49049" y="3636111"/>
            <a:ext cx="151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00CC"/>
                </a:solidFill>
              </a:rPr>
              <a:t>Rulelog</a:t>
            </a:r>
            <a:endParaRPr lang="en-US" sz="3200" b="1" i="1" dirty="0" smtClean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985" y="2053801"/>
            <a:ext cx="257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CC"/>
                </a:solidFill>
              </a:rPr>
              <a:t>Textual Logic</a:t>
            </a:r>
            <a:endParaRPr lang="en-US" sz="3200" b="1" i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6859" y="3157060"/>
            <a:ext cx="2361723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Defeasible + Tractable</a:t>
            </a:r>
          </a:p>
          <a:p>
            <a:pPr algn="l">
              <a:lnSpc>
                <a:spcPct val="85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Argumentation theories     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Restraint</a:t>
            </a:r>
          </a:p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US" b="1" dirty="0" err="1" smtClean="0">
                <a:solidFill>
                  <a:srgbClr val="0000CC"/>
                </a:solidFill>
              </a:rPr>
              <a:t>Omniform</a:t>
            </a:r>
            <a:endParaRPr lang="en-US" b="1" dirty="0" smtClean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622" y="4470561"/>
            <a:ext cx="2782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1" dirty="0" smtClean="0">
                <a:solidFill>
                  <a:srgbClr val="0000CC"/>
                </a:solidFill>
              </a:rPr>
              <a:t>Textual terminology </a:t>
            </a:r>
          </a:p>
          <a:p>
            <a:pPr algn="l">
              <a:lnSpc>
                <a:spcPct val="80000"/>
              </a:lnSpc>
            </a:pPr>
            <a:r>
              <a:rPr lang="en-US" sz="600" b="1" dirty="0" smtClean="0">
                <a:solidFill>
                  <a:srgbClr val="0000CC"/>
                </a:solidFill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</a:rPr>
              <a:t>Interactive </a:t>
            </a:r>
            <a:r>
              <a:rPr lang="en-US" sz="1800" b="1" dirty="0" smtClean="0">
                <a:solidFill>
                  <a:srgbClr val="000000"/>
                </a:solidFill>
              </a:rPr>
              <a:t>disambiguation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725" y="2463511"/>
            <a:ext cx="201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Text-based &amp; </a:t>
            </a:r>
            <a:r>
              <a:rPr lang="en-US" b="1" dirty="0">
                <a:solidFill>
                  <a:srgbClr val="000000"/>
                </a:solidFill>
              </a:rPr>
              <a:t>KA QA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9483" y="4013577"/>
            <a:ext cx="20690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00CC"/>
                </a:solidFill>
              </a:rPr>
              <a:t>Logic-based map 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00CC"/>
                </a:solidFill>
              </a:rPr>
              <a:t>   of text </a:t>
            </a:r>
            <a:r>
              <a:rPr lang="en-US" sz="1800" b="1" dirty="0" smtClean="0">
                <a:solidFill>
                  <a:srgbClr val="0000CC"/>
                </a:solidFill>
                <a:sym typeface="Wingdings" pitchFamily="2" charset="2"/>
              </a:rPr>
              <a:t> logic</a:t>
            </a:r>
            <a:endParaRPr lang="en-US" sz="1800" b="1" dirty="0" smtClean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246" y="330132"/>
            <a:ext cx="15015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800000"/>
                </a:solidFill>
              </a:rPr>
              <a:t>Apps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6024" y="740584"/>
            <a:ext cx="24599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800000"/>
                </a:solidFill>
              </a:rPr>
              <a:t>Resources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8237" y="2491697"/>
            <a:ext cx="1134107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Databases</a:t>
            </a:r>
          </a:p>
          <a:p>
            <a:pPr algn="l">
              <a:lnSpc>
                <a:spcPct val="85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Services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64068" y="1111348"/>
            <a:ext cx="167733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Specialized UI</a:t>
            </a:r>
          </a:p>
          <a:p>
            <a:pPr algn="l">
              <a:lnSpc>
                <a:spcPct val="85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Service </a:t>
            </a:r>
          </a:p>
          <a:p>
            <a:pPr algn="l">
              <a:lnSpc>
                <a:spcPct val="85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   interfaces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5495743"/>
            <a:ext cx="8919607" cy="8012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kern="0" dirty="0" smtClean="0">
                <a:solidFill>
                  <a:srgbClr val="000000"/>
                </a:solidFill>
                <a:latin typeface="Arial Narrow"/>
              </a:rPr>
              <a:t>   </a:t>
            </a:r>
          </a:p>
          <a:p>
            <a:r>
              <a:rPr lang="en-US" sz="4400" b="1" kern="0" dirty="0" smtClean="0">
                <a:solidFill>
                  <a:srgbClr val="800000"/>
                </a:solidFill>
                <a:latin typeface="Arial Narrow"/>
              </a:rPr>
              <a:t>Usage Context</a:t>
            </a:r>
            <a:r>
              <a:rPr lang="en-US" sz="4400" b="1" kern="0" dirty="0" smtClean="0">
                <a:solidFill>
                  <a:srgbClr val="000000"/>
                </a:solidFill>
                <a:latin typeface="Arial Narrow"/>
              </a:rPr>
              <a:t> for </a:t>
            </a:r>
            <a:r>
              <a:rPr lang="en-US" sz="4400" b="1" kern="0" dirty="0" smtClean="0">
                <a:solidFill>
                  <a:srgbClr val="0000CC"/>
                </a:solidFill>
                <a:latin typeface="Arial Narrow"/>
              </a:rPr>
              <a:t>Approach</a:t>
            </a:r>
            <a:endParaRPr lang="en-US" sz="4400" b="1" i="1" kern="0" dirty="0">
              <a:solidFill>
                <a:srgbClr val="0000CC"/>
              </a:solidFill>
              <a:latin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5929" y="4107070"/>
            <a:ext cx="108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Logic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</a:rPr>
              <a:t>KRR</a:t>
            </a:r>
          </a:p>
        </p:txBody>
      </p:sp>
      <p:sp>
        <p:nvSpPr>
          <p:cNvPr id="26" name="Right Arrow 25"/>
          <p:cNvSpPr/>
          <p:nvPr/>
        </p:nvSpPr>
        <p:spPr bwMode="auto">
          <a:xfrm rot="-12600000">
            <a:off x="5898888" y="1798416"/>
            <a:ext cx="2358786" cy="672525"/>
          </a:xfrm>
          <a:prstGeom prst="rightArrow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-1800000">
            <a:off x="21907" y="1514969"/>
            <a:ext cx="2182874" cy="672525"/>
          </a:xfrm>
          <a:prstGeom prst="rightArrow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-3240000">
            <a:off x="-234637" y="1291578"/>
            <a:ext cx="1944069" cy="672525"/>
          </a:xfrm>
          <a:prstGeom prst="rightArrow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1472"/>
            <a:ext cx="8458200" cy="60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dirty="0" smtClean="0"/>
              <a:t>Late-Breaking News </a:t>
            </a:r>
            <a:r>
              <a:rPr lang="en-US" altLang="en-US" sz="3600" b="1" i="0" dirty="0" smtClean="0"/>
              <a:t>  </a:t>
            </a:r>
            <a:endParaRPr lang="en-US" altLang="en-US" sz="1400" b="1" i="0" dirty="0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852928"/>
            <a:ext cx="8958020" cy="5791200"/>
          </a:xfrm>
        </p:spPr>
        <p:txBody>
          <a:bodyPr/>
          <a:lstStyle/>
          <a:p>
            <a:pPr marL="746125" lvl="2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Company created to commercialize approach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660066"/>
                </a:solidFill>
              </a:rPr>
              <a:t>Coherent</a:t>
            </a:r>
            <a:r>
              <a:rPr lang="en-US" sz="3200" b="1" dirty="0" smtClean="0"/>
              <a:t> </a:t>
            </a:r>
            <a:r>
              <a:rPr lang="en-US" sz="3200" b="1" dirty="0"/>
              <a:t>Knowledge Systems </a:t>
            </a:r>
            <a:endParaRPr lang="en-US" sz="32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	(coherentknowledge.com went live today)</a:t>
            </a:r>
            <a:endParaRPr lang="en-US" sz="2400" b="1" dirty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Target </a:t>
            </a:r>
            <a:r>
              <a:rPr lang="en-US" sz="2400" b="1" dirty="0" smtClean="0"/>
              <a:t>markets:  policy-centric</a:t>
            </a:r>
            <a:r>
              <a:rPr lang="en-US" sz="2400" b="1" smtClean="0"/>
              <a:t>, NL QA and HCI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77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60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3600" b="1" i="0" dirty="0" smtClean="0"/>
              <a:t>Acknowledgements</a:t>
            </a:r>
            <a:endParaRPr lang="en-US" altLang="en-US" sz="1400" b="1" i="0" dirty="0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1092631"/>
            <a:ext cx="9053593" cy="5246176"/>
          </a:xfrm>
        </p:spPr>
        <p:txBody>
          <a:bodyPr>
            <a:normAutofit/>
          </a:bodyPr>
          <a:lstStyle/>
          <a:p>
            <a:pPr marL="742950" lvl="2" indent="-342900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This work was supported in part by Vulcan, Inc., as part of the Halo Advanced Research (</a:t>
            </a:r>
            <a:r>
              <a:rPr lang="en-US" sz="2400" dirty="0" err="1" smtClean="0">
                <a:sym typeface="Wingdings" pitchFamily="2" charset="2"/>
              </a:rPr>
              <a:t>HalAR</a:t>
            </a:r>
            <a:r>
              <a:rPr lang="en-US" sz="2400" dirty="0" smtClean="0">
                <a:sym typeface="Wingdings" pitchFamily="2" charset="2"/>
              </a:rPr>
              <a:t>) program, within overall Project Halo.  </a:t>
            </a:r>
            <a:r>
              <a:rPr lang="en-US" sz="2400" dirty="0" err="1" smtClean="0">
                <a:sym typeface="Wingdings" pitchFamily="2" charset="2"/>
              </a:rPr>
              <a:t>HalAR</a:t>
            </a:r>
            <a:r>
              <a:rPr lang="en-US" sz="2400" dirty="0" smtClean="0">
                <a:sym typeface="Wingdings" pitchFamily="2" charset="2"/>
              </a:rPr>
              <a:t> included SILK.   </a:t>
            </a:r>
          </a:p>
          <a:p>
            <a:pPr marL="742950" lvl="2" indent="-342900"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Thanks to:   </a:t>
            </a:r>
          </a:p>
          <a:p>
            <a:pPr marL="1200150" lvl="3" indent="-342900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The </a:t>
            </a:r>
            <a:r>
              <a:rPr lang="en-US" sz="2400" dirty="0" err="1" smtClean="0">
                <a:sym typeface="Wingdings" pitchFamily="2" charset="2"/>
              </a:rPr>
              <a:t>HalAR</a:t>
            </a:r>
            <a:r>
              <a:rPr lang="en-US" sz="2400" dirty="0" smtClean="0">
                <a:sym typeface="Wingdings" pitchFamily="2" charset="2"/>
              </a:rPr>
              <a:t>/SILK team</a:t>
            </a:r>
          </a:p>
          <a:p>
            <a:pPr marL="1200150" lvl="3" indent="-342900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The Project Sherlock team at Automata </a:t>
            </a:r>
          </a:p>
          <a:p>
            <a:pPr marL="1200150" lvl="3" indent="-342900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The Project Halo team at Vulcan</a:t>
            </a:r>
          </a:p>
          <a:p>
            <a:pPr marL="1200150" lvl="3" indent="-342900">
              <a:lnSpc>
                <a:spcPct val="90000"/>
              </a:lnSpc>
            </a:pPr>
            <a:r>
              <a:rPr lang="en-US" sz="2400" dirty="0" err="1" smtClean="0">
                <a:sym typeface="Wingdings" pitchFamily="2" charset="2"/>
              </a:rPr>
              <a:t>RuleML</a:t>
            </a:r>
            <a:r>
              <a:rPr lang="en-US" sz="2400" dirty="0" smtClean="0">
                <a:sym typeface="Wingdings" pitchFamily="2" charset="2"/>
              </a:rPr>
              <a:t> and W3C, for their cooperation on </a:t>
            </a:r>
            <a:r>
              <a:rPr lang="en-US" sz="2400" dirty="0" err="1" smtClean="0">
                <a:sym typeface="Wingdings" pitchFamily="2" charset="2"/>
              </a:rPr>
              <a:t>Rulelog</a:t>
            </a:r>
            <a:endParaRPr lang="en-US" sz="2400" b="1" dirty="0" smtClean="0">
              <a:sym typeface="Wingdings" pitchFamily="2" charset="2"/>
            </a:endParaRPr>
          </a:p>
          <a:p>
            <a:pPr marL="742950" lvl="2" indent="-342900">
              <a:lnSpc>
                <a:spcPct val="90000"/>
              </a:lnSpc>
            </a:pPr>
            <a:endParaRPr lang="en-US" sz="2400" b="1" dirty="0" smtClean="0">
              <a:sym typeface="Wingdings" pitchFamily="2" charset="2"/>
            </a:endParaRPr>
          </a:p>
          <a:p>
            <a:pPr marL="742950" lvl="2" indent="-342900">
              <a:lnSpc>
                <a:spcPct val="90000"/>
              </a:lnSpc>
            </a:pPr>
            <a:endParaRPr lang="en-US" sz="2400" b="1" dirty="0" smtClean="0">
              <a:sym typeface="Wingdings" pitchFamily="2" charset="2"/>
            </a:endParaRPr>
          </a:p>
          <a:p>
            <a:pPr marL="3486150" lvl="8" indent="-342900">
              <a:lnSpc>
                <a:spcPct val="90000"/>
              </a:lnSpc>
            </a:pPr>
            <a:endParaRPr lang="en-US" sz="600" b="1" dirty="0" smtClean="0">
              <a:sym typeface="Wingdings" pitchFamily="2" charset="2"/>
            </a:endParaRPr>
          </a:p>
          <a:p>
            <a:pPr marL="3486150" lvl="8" indent="-342900">
              <a:lnSpc>
                <a:spcPct val="90000"/>
              </a:lnSpc>
            </a:pPr>
            <a:r>
              <a:rPr lang="en-US" sz="300" b="1" dirty="0" smtClean="0">
                <a:sym typeface="Wingdings" pitchFamily="2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88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IBM Watson FAQ on QA using logic </a:t>
            </a:r>
            <a:r>
              <a:rPr lang="en-US" u="sng" dirty="0" smtClean="0"/>
              <a:t>or</a:t>
            </a:r>
            <a:r>
              <a:rPr lang="en-US" dirty="0" smtClean="0"/>
              <a:t>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Classic </a:t>
            </a:r>
            <a:r>
              <a:rPr lang="en-GB" dirty="0"/>
              <a:t>knowledge-based AI approaches to </a:t>
            </a:r>
            <a:r>
              <a:rPr lang="en-GB" dirty="0" smtClean="0"/>
              <a:t>QA try </a:t>
            </a:r>
            <a:r>
              <a:rPr lang="en-GB" dirty="0"/>
              <a:t>to logically prove an answer is correct from a logical encoding of the question and all the domain knowledge required to answer it. </a:t>
            </a:r>
            <a:r>
              <a:rPr lang="en-GB" dirty="0" smtClean="0"/>
              <a:t>  Such </a:t>
            </a:r>
            <a:r>
              <a:rPr lang="en-GB" dirty="0"/>
              <a:t>approaches are stymied by two problems: </a:t>
            </a:r>
            <a:endParaRPr lang="en-GB" dirty="0" smtClean="0"/>
          </a:p>
          <a:p>
            <a:pPr lvl="1"/>
            <a:r>
              <a:rPr lang="en-GB" sz="2800" dirty="0" smtClean="0"/>
              <a:t>the </a:t>
            </a:r>
            <a:r>
              <a:rPr lang="en-GB" sz="2800" dirty="0"/>
              <a:t>prohibitive time and manual effort required to </a:t>
            </a:r>
            <a:r>
              <a:rPr lang="en-GB" sz="2800" u="sng" dirty="0">
                <a:solidFill>
                  <a:srgbClr val="0000CC"/>
                </a:solidFill>
              </a:rPr>
              <a:t>acquire massive volumes of knowledge</a:t>
            </a:r>
            <a:r>
              <a:rPr lang="en-GB" sz="2800" dirty="0">
                <a:solidFill>
                  <a:srgbClr val="0000CC"/>
                </a:solidFill>
              </a:rPr>
              <a:t> and </a:t>
            </a:r>
            <a:r>
              <a:rPr lang="en-GB" sz="2800" u="sng" dirty="0">
                <a:solidFill>
                  <a:srgbClr val="0000CC"/>
                </a:solidFill>
              </a:rPr>
              <a:t>formally encode it as logical formulas </a:t>
            </a:r>
            <a:r>
              <a:rPr lang="en-GB" sz="2800" dirty="0"/>
              <a:t>accessible to computer algorithms, and </a:t>
            </a:r>
            <a:endParaRPr lang="en-GB" sz="2800" dirty="0" smtClean="0"/>
          </a:p>
          <a:p>
            <a:pPr lvl="1"/>
            <a:r>
              <a:rPr lang="en-GB" sz="2800" dirty="0" smtClean="0"/>
              <a:t>the </a:t>
            </a:r>
            <a:r>
              <a:rPr lang="en-GB" sz="2800" dirty="0"/>
              <a:t>difficulty of </a:t>
            </a:r>
            <a:r>
              <a:rPr lang="en-GB" sz="2800" u="sng" dirty="0">
                <a:solidFill>
                  <a:srgbClr val="0000CC"/>
                </a:solidFill>
              </a:rPr>
              <a:t>understanding natural language questions well enough to exploit such formal </a:t>
            </a:r>
            <a:r>
              <a:rPr lang="en-GB" sz="2800" u="sng" dirty="0" smtClean="0">
                <a:solidFill>
                  <a:srgbClr val="0000CC"/>
                </a:solidFill>
              </a:rPr>
              <a:t>encodings</a:t>
            </a:r>
            <a:r>
              <a:rPr lang="en-GB" sz="2800" dirty="0" smtClean="0"/>
              <a:t> if </a:t>
            </a:r>
            <a:r>
              <a:rPr lang="en-GB" sz="2800" dirty="0"/>
              <a:t>available.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Techniques </a:t>
            </a:r>
            <a:r>
              <a:rPr lang="en-GB" dirty="0"/>
              <a:t>for dealing with huge amounts of natural language text, such as Information Retrieval, </a:t>
            </a:r>
            <a:r>
              <a:rPr lang="en-GB" u="sng" dirty="0"/>
              <a:t>suffer from nearly the opposite problem</a:t>
            </a:r>
            <a:r>
              <a:rPr lang="en-GB" dirty="0"/>
              <a:t> in that they can always find documents or passages containing some keywords in common with the query but </a:t>
            </a:r>
            <a:r>
              <a:rPr lang="en-GB" u="sng" dirty="0"/>
              <a:t>lack the precision, depth, and understanding necessary to deliver correct answers</a:t>
            </a:r>
            <a:r>
              <a:rPr lang="en-GB" dirty="0"/>
              <a:t> with accurate </a:t>
            </a:r>
            <a:r>
              <a:rPr lang="en-GB" dirty="0" smtClean="0"/>
              <a:t>confidences.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564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4300" y="2588201"/>
            <a:ext cx="8916988" cy="11890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dirty="0">
                <a:solidFill>
                  <a:schemeClr val="hlink"/>
                </a:solidFill>
              </a:rPr>
              <a:t>Thank You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87525" y="5538788"/>
            <a:ext cx="5848350" cy="469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Disclaimer:  The preceding slides represent the views of the </a:t>
            </a:r>
            <a:r>
              <a:rPr lang="en-US" sz="1200" dirty="0" smtClean="0"/>
              <a:t>author(s) </a:t>
            </a:r>
            <a:r>
              <a:rPr lang="en-US" sz="1200" dirty="0"/>
              <a:t>only. </a:t>
            </a:r>
          </a:p>
          <a:p>
            <a:pPr algn="ctr"/>
            <a:r>
              <a:rPr lang="en-US" sz="1200" dirty="0"/>
              <a:t>All brands, logos and products are trademarks or registered trademarks of their respective companies.</a:t>
            </a:r>
          </a:p>
        </p:txBody>
      </p:sp>
      <p:sp>
        <p:nvSpPr>
          <p:cNvPr id="7" name="Footer Placeholder 4"/>
          <p:cNvSpPr txBox="1">
            <a:spLocks noGrp="1"/>
          </p:cNvSpPr>
          <p:nvPr/>
        </p:nvSpPr>
        <p:spPr bwMode="auto">
          <a:xfrm>
            <a:off x="1869205" y="6324600"/>
            <a:ext cx="52792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© Copyright 2013 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by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Benjamin </a:t>
            </a:r>
            <a:r>
              <a:rPr lang="en-US" sz="1000" dirty="0" err="1" smtClean="0">
                <a:solidFill>
                  <a:srgbClr val="000000"/>
                </a:solidFill>
                <a:latin typeface="Arial" charset="0"/>
              </a:rPr>
              <a:t>Grosof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&amp; Associates, LLC, and Automata, Inc.  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176798" y="6329652"/>
            <a:ext cx="102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l" eaLnBrk="0" hangingPunct="0"/>
            <a:fld id="{8B373AD5-2767-4DD9-8586-2A8DB7A45711}" type="datetime1">
              <a:rPr lang="en-US" sz="1200">
                <a:solidFill>
                  <a:srgbClr val="000000"/>
                </a:solidFill>
                <a:latin typeface="Arial" charset="0"/>
              </a:rPr>
              <a:pPr algn="l" eaLnBrk="0" hangingPunct="0"/>
              <a:t>6/11/2013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7700963" y="84138"/>
          <a:ext cx="685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r:id="rId4" imgW="1656893" imgH="1822399" progId="">
                  <p:embed/>
                </p:oleObj>
              </mc:Choice>
              <mc:Fallback>
                <p:oleObj r:id="rId4" imgW="1656893" imgH="1822399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963" y="84138"/>
                        <a:ext cx="6858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8523288" y="66675"/>
          <a:ext cx="5429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r:id="rId6" imgW="972007" imgH="1822399" progId="">
                  <p:embed/>
                </p:oleObj>
              </mc:Choice>
              <mc:Fallback>
                <p:oleObj r:id="rId6" imgW="972007" imgH="1822399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3288" y="66675"/>
                        <a:ext cx="542925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QA using logic </a:t>
            </a:r>
            <a:r>
              <a:rPr lang="en-US" u="sng" dirty="0" smtClean="0"/>
              <a:t>and</a:t>
            </a:r>
            <a:r>
              <a:rPr lang="en-US" dirty="0" smtClean="0"/>
              <a:t> NLP?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if it was “</a:t>
            </a:r>
            <a:r>
              <a:rPr lang="en-GB" i="1" dirty="0" smtClean="0"/>
              <a:t>cheap</a:t>
            </a:r>
            <a:r>
              <a:rPr lang="en-GB" dirty="0" smtClean="0"/>
              <a:t>” to </a:t>
            </a:r>
            <a:r>
              <a:rPr lang="en-GB" dirty="0">
                <a:solidFill>
                  <a:srgbClr val="0000CC"/>
                </a:solidFill>
              </a:rPr>
              <a:t>acquire massive volumes of knowledge </a:t>
            </a:r>
            <a:r>
              <a:rPr lang="en-GB" dirty="0" smtClean="0">
                <a:solidFill>
                  <a:srgbClr val="0000CC"/>
                </a:solidFill>
              </a:rPr>
              <a:t>formally encoded as </a:t>
            </a:r>
            <a:r>
              <a:rPr lang="en-GB" dirty="0">
                <a:solidFill>
                  <a:srgbClr val="0000CC"/>
                </a:solidFill>
              </a:rPr>
              <a:t>logical </a:t>
            </a:r>
            <a:r>
              <a:rPr lang="en-GB" dirty="0" smtClean="0">
                <a:solidFill>
                  <a:srgbClr val="0000CC"/>
                </a:solidFill>
              </a:rPr>
              <a:t>formulas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What if it was “</a:t>
            </a:r>
            <a:r>
              <a:rPr lang="en-GB" i="1" dirty="0" smtClean="0"/>
              <a:t>easy</a:t>
            </a:r>
            <a:r>
              <a:rPr lang="en-GB" dirty="0" smtClean="0"/>
              <a:t>” to </a:t>
            </a:r>
            <a:r>
              <a:rPr lang="en-GB" dirty="0" smtClean="0">
                <a:solidFill>
                  <a:srgbClr val="0000CC"/>
                </a:solidFill>
              </a:rPr>
              <a:t>understand natural </a:t>
            </a:r>
            <a:r>
              <a:rPr lang="en-GB" dirty="0">
                <a:solidFill>
                  <a:srgbClr val="0000CC"/>
                </a:solidFill>
              </a:rPr>
              <a:t>language questions well enough to exploit such formal </a:t>
            </a:r>
            <a:r>
              <a:rPr lang="en-GB" dirty="0" smtClean="0">
                <a:solidFill>
                  <a:srgbClr val="0000CC"/>
                </a:solidFill>
              </a:rPr>
              <a:t>encodings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662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Knowledge Acquisition for Deep QA:  Expt.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384996" y="1405757"/>
            <a:ext cx="8477064" cy="489167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Goal 1:  represent the knowledge in one chapter of a popular college-level science textbook, at 1st-year college level</a:t>
            </a:r>
          </a:p>
          <a:p>
            <a:pPr lvl="1"/>
            <a:r>
              <a:rPr lang="en-US" altLang="en-US" dirty="0" smtClean="0"/>
              <a:t>Chapter 7 on cell membranes, in Biology 9th ed., by Campbell et al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Goal 2:  measure what KA productivity is achieved by KE’s</a:t>
            </a:r>
          </a:p>
          <a:p>
            <a:pPr lvl="1"/>
            <a:r>
              <a:rPr lang="en-US" altLang="en-US" dirty="0" smtClean="0"/>
              <a:t>Assess level of effort, quality of resulting logic, and coverage of textbook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Software used in this case study:</a:t>
            </a:r>
          </a:p>
          <a:p>
            <a:pPr lvl="1"/>
            <a:r>
              <a:rPr lang="en-US" altLang="en-US" dirty="0" smtClean="0"/>
              <a:t>for translating English to logic</a:t>
            </a:r>
          </a:p>
          <a:p>
            <a:pPr lvl="2"/>
            <a:r>
              <a:rPr lang="en-US" altLang="en-US" dirty="0" smtClean="0"/>
              <a:t>Automata Linguist™ and KnowBuddy™ (patents pending)</a:t>
            </a:r>
          </a:p>
          <a:p>
            <a:pPr lvl="2"/>
            <a:r>
              <a:rPr lang="en-US" altLang="en-US" dirty="0" smtClean="0"/>
              <a:t>English </a:t>
            </a:r>
            <a:r>
              <a:rPr lang="en-US" altLang="en-US" dirty="0"/>
              <a:t>Resource Grammar (http://www.delph-in.net/erg</a:t>
            </a:r>
            <a:r>
              <a:rPr lang="en-US" altLang="en-US" dirty="0" smtClean="0"/>
              <a:t>/)</a:t>
            </a:r>
          </a:p>
          <a:p>
            <a:pPr lvl="1"/>
            <a:r>
              <a:rPr lang="en-US" altLang="en-US" dirty="0" smtClean="0"/>
              <a:t>for knowledge representation &amp; reasoning</a:t>
            </a:r>
          </a:p>
          <a:p>
            <a:pPr lvl="2"/>
            <a:r>
              <a:rPr lang="en-US" altLang="en-US" dirty="0"/>
              <a:t>Vulcan, Inc.’s SILK (</a:t>
            </a:r>
            <a:r>
              <a:rPr lang="en-US" altLang="en-US" dirty="0">
                <a:hlinkClick r:id="rId3"/>
              </a:rPr>
              <a:t>http://www.projecthalo.com</a:t>
            </a:r>
            <a:r>
              <a:rPr lang="en-US" altLang="en-US" dirty="0" smtClean="0">
                <a:hlinkClick r:id="rId3"/>
              </a:rPr>
              <a:t>/</a:t>
            </a:r>
            <a:r>
              <a:rPr lang="en-US" altLang="en-US" dirty="0" smtClean="0"/>
              <a:t>):  prototype implementation of </a:t>
            </a:r>
            <a:r>
              <a:rPr lang="en-US" altLang="en-US" dirty="0" err="1" smtClean="0"/>
              <a:t>Rulelog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Effort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96" y="1200647"/>
            <a:ext cx="8289925" cy="52796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Captured 3,000+ sentences concerning cellular biology</a:t>
            </a:r>
          </a:p>
          <a:p>
            <a:pPr lvl="1"/>
            <a:r>
              <a:rPr lang="en-US" dirty="0" smtClean="0"/>
              <a:t>hundreds of questions (2 examples herein)</a:t>
            </a:r>
          </a:p>
          <a:p>
            <a:pPr lvl="1"/>
            <a:r>
              <a:rPr lang="en-US" dirty="0" smtClean="0"/>
              <a:t>600 or so sentences directly from Campbell’s Biology textbook</a:t>
            </a:r>
          </a:p>
          <a:p>
            <a:pPr lvl="1"/>
            <a:r>
              <a:rPr lang="en-US" dirty="0" smtClean="0"/>
              <a:t>2,000 or so sentences of supporting or background knowledge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Sentence length averaged 10 words up to 25 words</a:t>
            </a:r>
          </a:p>
          <a:p>
            <a:pPr lvl="1"/>
            <a:r>
              <a:rPr lang="en-US" dirty="0" smtClean="0"/>
              <a:t>background knowledge tends to be shorter</a:t>
            </a:r>
          </a:p>
          <a:p>
            <a:pPr lvl="1"/>
            <a:r>
              <a:rPr lang="en-US" dirty="0" smtClean="0"/>
              <a:t>disambiguation of parse typically requires a fraction of a minute</a:t>
            </a:r>
          </a:p>
          <a:p>
            <a:pPr lvl="1"/>
            <a:r>
              <a:rPr lang="en-US" dirty="0"/>
              <a:t>hundreds of parses common, &gt; 30 per sentence on average</a:t>
            </a:r>
          </a:p>
          <a:p>
            <a:pPr lvl="1"/>
            <a:r>
              <a:rPr lang="en-US" dirty="0" smtClean="0"/>
              <a:t>the correct parse is typically not the parse ranked best by statistical NLP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Sentences disambiguated and formalized into logic in very few minutes on average</a:t>
            </a:r>
          </a:p>
          <a:p>
            <a:pPr lvl="1"/>
            <a:r>
              <a:rPr lang="en-US" dirty="0" smtClean="0"/>
              <a:t>resulting logic is typically more sophisticated than skilled logicians typically produce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Collaborative review and revision of English sentences, disambiguation, and formalization approximately doubled time per sentence over the knowledge base</a:t>
            </a:r>
          </a:p>
        </p:txBody>
      </p:sp>
    </p:spTree>
    <p:extLst>
      <p:ext uri="{BB962C8B-B14F-4D97-AF65-F5344CB8AC3E}">
        <p14:creationId xmlns:p14="http://schemas.microsoft.com/office/powerpoint/2010/main" val="16072749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Tracked effort &amp; collaboration per sentence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5111" t="7363" r="-129" b="2"/>
          <a:stretch/>
        </p:blipFill>
        <p:spPr>
          <a:xfrm>
            <a:off x="-13168" y="881743"/>
            <a:ext cx="9157168" cy="5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30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Sentences translated from English to logic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5282" t="5473" r="240" b="1502"/>
          <a:stretch/>
        </p:blipFill>
        <p:spPr>
          <a:xfrm>
            <a:off x="0" y="826851"/>
            <a:ext cx="9144000" cy="60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01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968786"/>
            <a:ext cx="8229600" cy="1142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Note: the “parse” ranked first by machine learning techniques is </a:t>
            </a:r>
            <a:r>
              <a:rPr lang="en-US" sz="2400" u="sng" dirty="0" smtClean="0"/>
              <a:t>usually not</a:t>
            </a:r>
            <a:r>
              <a:rPr lang="en-US" sz="2400" dirty="0" smtClean="0"/>
              <a:t> the correct interpretation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767" y="1139734"/>
            <a:ext cx="8323753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9767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!VulcanPP">
  <a:themeElements>
    <a:clrScheme name="!VulcanPP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!VulcanP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!VulcanP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VulcanP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VulcanP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VulcanP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Vulcan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Vulcan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Vulcan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VulcanPP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36692</TotalTime>
  <Words>2166</Words>
  <Application>Microsoft Office PowerPoint</Application>
  <PresentationFormat>On-screen Show (4:3)</PresentationFormat>
  <Paragraphs>351</Paragraphs>
  <Slides>30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Akzidenz Grotesk BE</vt:lpstr>
      <vt:lpstr>Arial</vt:lpstr>
      <vt:lpstr>Arial Narrow</vt:lpstr>
      <vt:lpstr>Symbol</vt:lpstr>
      <vt:lpstr>Times New Roman</vt:lpstr>
      <vt:lpstr>Wingdings</vt:lpstr>
      <vt:lpstr>!VulcanPP</vt:lpstr>
      <vt:lpstr>Acquiring Rich Knowledge from Text†</vt:lpstr>
      <vt:lpstr>Digital Aristotle and Project Halo Gunning et al, AAAI &amp; IAAI (August 2011)</vt:lpstr>
      <vt:lpstr>IBM Watson FAQ on QA using logic or NLP</vt:lpstr>
      <vt:lpstr>Why not QA using logic and NLP?</vt:lpstr>
      <vt:lpstr>Knowledge Acquisition for Deep QA:  Expt.</vt:lpstr>
      <vt:lpstr>Summary of Effort &amp; Results</vt:lpstr>
      <vt:lpstr>Tracked effort &amp; collaboration per sentence</vt:lpstr>
      <vt:lpstr>Sentences translated from English to logic</vt:lpstr>
      <vt:lpstr>Knowledge Acquisition</vt:lpstr>
      <vt:lpstr>Query Formulation</vt:lpstr>
      <vt:lpstr>The Answer is “Hydrophilic”</vt:lpstr>
      <vt:lpstr>Logic to text (not focal in KA experiment)</vt:lpstr>
      <vt:lpstr>PowerPoint Presentation</vt:lpstr>
      <vt:lpstr>A Bloom level 4 question</vt:lpstr>
      <vt:lpstr>Textual Logic Approach:  Overview </vt:lpstr>
      <vt:lpstr>Requirements on the logical KRR for KA of Rich Logical K</vt:lpstr>
      <vt:lpstr>Past Difficulties with Rich Logical K</vt:lpstr>
      <vt:lpstr>Rulelog:  Overview</vt:lpstr>
      <vt:lpstr>Rulelog: more details</vt:lpstr>
      <vt:lpstr>TL KA – Study Results</vt:lpstr>
      <vt:lpstr>TL KA – Study Results (II)</vt:lpstr>
      <vt:lpstr>TL KA:  KE labor, roughly, per Page </vt:lpstr>
      <vt:lpstr>KA Advantages of Approach  </vt:lpstr>
      <vt:lpstr>Conclusions</vt:lpstr>
      <vt:lpstr>   </vt:lpstr>
      <vt:lpstr>   </vt:lpstr>
      <vt:lpstr>   </vt:lpstr>
      <vt:lpstr>Late-Breaking News   </vt:lpstr>
      <vt:lpstr>Acknowledgements</vt:lpstr>
      <vt:lpstr>PowerPoint Presentation</vt:lpstr>
    </vt:vector>
  </TitlesOfParts>
  <Company>Vulcan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Grosof</dc:creator>
  <cp:lastModifiedBy>Paul Haley</cp:lastModifiedBy>
  <cp:revision>1700</cp:revision>
  <dcterms:created xsi:type="dcterms:W3CDTF">2002-02-06T18:00:32Z</dcterms:created>
  <dcterms:modified xsi:type="dcterms:W3CDTF">2013-06-11T15:13:00Z</dcterms:modified>
</cp:coreProperties>
</file>